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lvl1pPr>
    <a:lvl2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lvl2pPr>
    <a:lvl3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lvl3pPr>
    <a:lvl4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lvl4pPr>
    <a:lvl5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lvl5pPr>
    <a:lvl6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lvl6pPr>
    <a:lvl7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lvl7pPr>
    <a:lvl8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lvl8pPr>
    <a:lvl9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3" name="Shape 133"/>
          <p:cNvSpPr/>
          <p:nvPr>
            <p:ph type="sldImg"/>
          </p:nvPr>
        </p:nvSpPr>
        <p:spPr>
          <a:xfrm>
            <a:off x="1143000" y="685800"/>
            <a:ext cx="4572000" cy="3429000"/>
          </a:xfrm>
          <a:prstGeom prst="rect">
            <a:avLst/>
          </a:prstGeom>
        </p:spPr>
        <p:txBody>
          <a:bodyPr/>
          <a:lstStyle/>
          <a:p>
            <a:pPr/>
          </a:p>
        </p:txBody>
      </p:sp>
      <p:sp>
        <p:nvSpPr>
          <p:cNvPr id="134" name="Shape 1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16" name="Lorem Ipsum Dolor"/>
          <p:cNvSpPr txBox="1"/>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a:solidFill>
                  <a:srgbClr val="414141"/>
                </a:solidFill>
                <a:latin typeface="Ernestine Pro"/>
                <a:ea typeface="Ernestine Pro"/>
                <a:cs typeface="Ernestine Pro"/>
                <a:sym typeface="Ernestine Pro"/>
              </a:defRPr>
            </a:lvl1pPr>
          </a:lstStyle>
          <a:p>
            <a:pPr/>
            <a:r>
              <a:t>Lorem Ipsum Dolor</a:t>
            </a:r>
          </a:p>
        </p:txBody>
      </p:sp>
      <p:sp>
        <p:nvSpPr>
          <p:cNvPr id="17" name="Title Text"/>
          <p:cNvSpPr txBox="1"/>
          <p:nvPr>
            <p:ph type="title"/>
          </p:nvPr>
        </p:nvSpPr>
        <p:spPr>
          <a:xfrm>
            <a:off x="508000" y="4140200"/>
            <a:ext cx="7200900" cy="2413000"/>
          </a:xfrm>
          <a:prstGeom prst="rect">
            <a:avLst/>
          </a:prstGeom>
        </p:spPr>
        <p:txBody>
          <a:bodyPr/>
          <a:lstStyle>
            <a:lvl1pPr algn="l">
              <a:defRPr>
                <a:solidFill>
                  <a:schemeClr val="accent1">
                    <a:hueOff val="369196"/>
                    <a:satOff val="13972"/>
                    <a:lumOff val="-24493"/>
                  </a:schemeClr>
                </a:solidFill>
                <a:latin typeface="+mn-lt"/>
                <a:ea typeface="+mn-ea"/>
                <a:cs typeface="+mn-cs"/>
                <a:sym typeface="UC Berkeley OS"/>
              </a:defRPr>
            </a:lvl1pPr>
          </a:lstStyle>
          <a:p>
            <a:pPr/>
            <a:r>
              <a:t>Title Text</a:t>
            </a:r>
          </a:p>
        </p:txBody>
      </p:sp>
      <p:sp>
        <p:nvSpPr>
          <p:cNvPr id="18" name="Body Level One…"/>
          <p:cNvSpPr txBox="1"/>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solidFill>
                  <a:srgbClr val="414141"/>
                </a:solidFill>
              </a:defRPr>
            </a:lvl1pPr>
            <a:lvl2pPr marL="0" indent="0">
              <a:spcBef>
                <a:spcPts val="0"/>
              </a:spcBef>
              <a:buClrTx/>
              <a:buSzTx/>
              <a:buFontTx/>
              <a:buNone/>
              <a:defRPr sz="2400">
                <a:solidFill>
                  <a:srgbClr val="414141"/>
                </a:solidFill>
              </a:defRPr>
            </a:lvl2pPr>
            <a:lvl3pPr marL="0" indent="0">
              <a:spcBef>
                <a:spcPts val="0"/>
              </a:spcBef>
              <a:buClrTx/>
              <a:buSzTx/>
              <a:buFontTx/>
              <a:buNone/>
              <a:defRPr sz="2400">
                <a:solidFill>
                  <a:srgbClr val="414141"/>
                </a:solidFill>
              </a:defRPr>
            </a:lvl3pPr>
            <a:lvl4pPr marL="0" indent="0">
              <a:spcBef>
                <a:spcPts val="0"/>
              </a:spcBef>
              <a:buClrTx/>
              <a:buSzTx/>
              <a:buFontTx/>
              <a:buNone/>
              <a:defRPr sz="2400">
                <a:solidFill>
                  <a:srgbClr val="414141"/>
                </a:solidFill>
              </a:defRPr>
            </a:lvl4pPr>
            <a:lvl5pPr marL="0" indent="0">
              <a:spcBef>
                <a:spcPts val="0"/>
              </a:spcBef>
              <a:buClrTx/>
              <a:buSzTx/>
              <a:buFontTx/>
              <a:buNone/>
              <a:defRPr sz="2400">
                <a:solidFill>
                  <a:srgbClr val="414141"/>
                </a:solidFill>
              </a:defRPr>
            </a:lvl5pPr>
          </a:lstStyle>
          <a:p>
            <a:pPr/>
            <a:r>
              <a:t>Body Level One</a:t>
            </a:r>
          </a:p>
          <a:p>
            <a:pPr lvl="1"/>
            <a:r>
              <a:t>Body Level Two</a:t>
            </a:r>
          </a:p>
          <a:p>
            <a:pPr lvl="2"/>
            <a:r>
              <a:t>Body Level Three</a:t>
            </a:r>
          </a:p>
          <a:p>
            <a:pPr lvl="3"/>
            <a:r>
              <a:t>Body Level Four</a:t>
            </a:r>
          </a:p>
          <a:p>
            <a:pPr lvl="4"/>
            <a:r>
              <a:t>Body Level Five</a:t>
            </a:r>
          </a:p>
        </p:txBody>
      </p:sp>
      <p:pic>
        <p:nvPicPr>
          <p:cNvPr id="19" name="berkeleyischool-logo-alternate-fullcolor-lg.png" descr="berkeleyischool-logo-alternate-fullcolor-lg.png"/>
          <p:cNvPicPr>
            <a:picLocks noChangeAspect="1"/>
          </p:cNvPicPr>
          <p:nvPr/>
        </p:nvPicPr>
        <p:blipFill>
          <a:blip r:embed="rId2">
            <a:extLst/>
          </a:blip>
          <a:stretch>
            <a:fillRect/>
          </a:stretch>
        </p:blipFill>
        <p:spPr>
          <a:xfrm>
            <a:off x="10672536" y="635000"/>
            <a:ext cx="1854927" cy="635313"/>
          </a:xfrm>
          <a:prstGeom prst="rect">
            <a:avLst/>
          </a:prstGeom>
          <a:ln w="12700">
            <a:miter lim="400000"/>
          </a:ln>
        </p:spPr>
      </p:pic>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0" name="–Johnny Appleseed"/>
          <p:cNvSpPr txBox="1"/>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i="1" sz="3000">
                <a:solidFill>
                  <a:srgbClr val="414141"/>
                </a:solidFill>
                <a:latin typeface="Palatino"/>
                <a:ea typeface="Palatino"/>
                <a:cs typeface="Palatino"/>
                <a:sym typeface="Palatino"/>
              </a:defRPr>
            </a:lvl1pPr>
          </a:lstStyle>
          <a:p>
            <a:pPr/>
            <a:r>
              <a:t>–Johnny Appleseed</a:t>
            </a:r>
          </a:p>
        </p:txBody>
      </p:sp>
      <p:sp>
        <p:nvSpPr>
          <p:cNvPr id="111" name="“Type a quote here.”"/>
          <p:cNvSpPr txBox="1"/>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defRPr>
                <a:solidFill>
                  <a:srgbClr val="414141"/>
                </a:solidFill>
                <a:latin typeface="Palatino"/>
                <a:ea typeface="Palatino"/>
                <a:cs typeface="Palatino"/>
                <a:sym typeface="Palatino"/>
              </a:defRPr>
            </a:lvl1pPr>
          </a:lstStyle>
          <a:p>
            <a:pPr/>
            <a:r>
              <a:t>“Type a quote here.” </a:t>
            </a: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9" name="Image"/>
          <p:cNvSpPr/>
          <p:nvPr>
            <p:ph type="pic" idx="13"/>
          </p:nvPr>
        </p:nvSpPr>
        <p:spPr>
          <a:xfrm>
            <a:off x="-901700" y="-127000"/>
            <a:ext cx="14211300" cy="9997255"/>
          </a:xfrm>
          <a:prstGeom prst="rect">
            <a:avLst/>
          </a:prstGeom>
        </p:spPr>
        <p:txBody>
          <a:bodyPr lIns="91439" tIns="45719" rIns="91439" bIns="45719" anchor="t">
            <a:noAutofit/>
          </a:bodyPr>
          <a:lstStyle/>
          <a:p>
            <a:pPr/>
          </a:p>
        </p:txBody>
      </p:sp>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7"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28"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29"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30"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31" name="Lorem Ipsum Dolor"/>
          <p:cNvSpPr txBox="1"/>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i="1" sz="2400">
                <a:solidFill>
                  <a:srgbClr val="414141"/>
                </a:solidFill>
                <a:latin typeface="Palatino"/>
                <a:ea typeface="Palatino"/>
                <a:cs typeface="Palatino"/>
                <a:sym typeface="Palatino"/>
              </a:defRPr>
            </a:lvl1pPr>
          </a:lstStyle>
          <a:p>
            <a:pPr/>
            <a:r>
              <a:t>Lorem Ipsum Dolor</a:t>
            </a:r>
          </a:p>
        </p:txBody>
      </p:sp>
      <p:sp>
        <p:nvSpPr>
          <p:cNvPr id="32" name="Image"/>
          <p:cNvSpPr/>
          <p:nvPr>
            <p:ph type="pic" idx="14"/>
          </p:nvPr>
        </p:nvSpPr>
        <p:spPr>
          <a:xfrm>
            <a:off x="584200" y="558800"/>
            <a:ext cx="11823700" cy="7086600"/>
          </a:xfrm>
          <a:prstGeom prst="rect">
            <a:avLst/>
          </a:prstGeom>
          <a:ln w="9525">
            <a:round/>
          </a:ln>
        </p:spPr>
        <p:txBody>
          <a:bodyPr lIns="91439" tIns="45719" rIns="91439" bIns="45719" anchor="t">
            <a:noAutofit/>
          </a:bodyPr>
          <a:lstStyle/>
          <a:p>
            <a:pPr/>
          </a:p>
        </p:txBody>
      </p:sp>
      <p:sp>
        <p:nvSpPr>
          <p:cNvPr id="33" name="Title Text"/>
          <p:cNvSpPr txBox="1"/>
          <p:nvPr>
            <p:ph type="title"/>
          </p:nvPr>
        </p:nvSpPr>
        <p:spPr>
          <a:xfrm>
            <a:off x="508000" y="6680200"/>
            <a:ext cx="7200900" cy="2413000"/>
          </a:xfrm>
          <a:prstGeom prst="rect">
            <a:avLst/>
          </a:prstGeom>
        </p:spPr>
        <p:txBody>
          <a:bodyPr/>
          <a:lstStyle>
            <a:lvl1pPr algn="l">
              <a:defRPr>
                <a:solidFill>
                  <a:schemeClr val="accent1">
                    <a:hueOff val="369196"/>
                    <a:satOff val="13972"/>
                    <a:lumOff val="-24493"/>
                  </a:schemeClr>
                </a:solidFill>
                <a:latin typeface="+mn-lt"/>
                <a:ea typeface="+mn-ea"/>
                <a:cs typeface="+mn-cs"/>
                <a:sym typeface="UC Berkeley OS"/>
              </a:defRPr>
            </a:lvl1pPr>
          </a:lstStyle>
          <a:p>
            <a:pPr/>
            <a:r>
              <a:t>Title Text</a:t>
            </a:r>
          </a:p>
        </p:txBody>
      </p:sp>
      <p:sp>
        <p:nvSpPr>
          <p:cNvPr id="34" name="Body Level One…"/>
          <p:cNvSpPr txBox="1"/>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solidFill>
                  <a:srgbClr val="414141"/>
                </a:solidFill>
                <a:latin typeface="Palatino"/>
                <a:ea typeface="Palatino"/>
                <a:cs typeface="Palatino"/>
                <a:sym typeface="Palatino"/>
              </a:defRPr>
            </a:lvl1pPr>
            <a:lvl2pPr marL="0" indent="0">
              <a:spcBef>
                <a:spcPts val="0"/>
              </a:spcBef>
              <a:buClrTx/>
              <a:buSzTx/>
              <a:buFontTx/>
              <a:buNone/>
              <a:defRPr sz="2400">
                <a:solidFill>
                  <a:srgbClr val="414141"/>
                </a:solidFill>
                <a:latin typeface="Palatino"/>
                <a:ea typeface="Palatino"/>
                <a:cs typeface="Palatino"/>
                <a:sym typeface="Palatino"/>
              </a:defRPr>
            </a:lvl2pPr>
            <a:lvl3pPr marL="0" indent="0">
              <a:spcBef>
                <a:spcPts val="0"/>
              </a:spcBef>
              <a:buClrTx/>
              <a:buSzTx/>
              <a:buFontTx/>
              <a:buNone/>
              <a:defRPr sz="2400">
                <a:solidFill>
                  <a:srgbClr val="414141"/>
                </a:solidFill>
                <a:latin typeface="Palatino"/>
                <a:ea typeface="Palatino"/>
                <a:cs typeface="Palatino"/>
                <a:sym typeface="Palatino"/>
              </a:defRPr>
            </a:lvl3pPr>
            <a:lvl4pPr marL="0" indent="0">
              <a:spcBef>
                <a:spcPts val="0"/>
              </a:spcBef>
              <a:buClrTx/>
              <a:buSzTx/>
              <a:buFontTx/>
              <a:buNone/>
              <a:defRPr sz="2400">
                <a:solidFill>
                  <a:srgbClr val="414141"/>
                </a:solidFill>
                <a:latin typeface="Palatino"/>
                <a:ea typeface="Palatino"/>
                <a:cs typeface="Palatino"/>
                <a:sym typeface="Palatino"/>
              </a:defRPr>
            </a:lvl4pPr>
            <a:lvl5pPr marL="0" indent="0">
              <a:spcBef>
                <a:spcPts val="0"/>
              </a:spcBef>
              <a:buClrTx/>
              <a:buSzTx/>
              <a:buFontTx/>
              <a:buNone/>
              <a:defRPr sz="2400">
                <a:solidFill>
                  <a:srgbClr val="414141"/>
                </a:solidFill>
                <a:latin typeface="Palatino"/>
                <a:ea typeface="Palatino"/>
                <a:cs typeface="Palatino"/>
                <a:sym typeface="Palatino"/>
              </a:defRPr>
            </a:lvl5p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42" name="Title Text"/>
          <p:cNvSpPr txBox="1"/>
          <p:nvPr>
            <p:ph type="title"/>
          </p:nvPr>
        </p:nvSpPr>
        <p:spPr>
          <a:xfrm>
            <a:off x="508000" y="3670300"/>
            <a:ext cx="11988800" cy="2413000"/>
          </a:xfrm>
          <a:prstGeom prst="rect">
            <a:avLst/>
          </a:prstGeom>
        </p:spPr>
        <p:txBody>
          <a:bodyPr/>
          <a:lstStyle/>
          <a:p>
            <a:pPr/>
            <a:r>
              <a:t>Title Text</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50"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51"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52" name="Lorem Ipsum Dolor"/>
          <p:cNvSpPr txBox="1"/>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i="1" sz="2400">
                <a:solidFill>
                  <a:srgbClr val="414141"/>
                </a:solidFill>
                <a:latin typeface="Palatino"/>
                <a:ea typeface="Palatino"/>
                <a:cs typeface="Palatino"/>
                <a:sym typeface="Palatino"/>
              </a:defRPr>
            </a:lvl1pPr>
          </a:lstStyle>
          <a:p>
            <a:pPr/>
            <a:r>
              <a:t>Lorem Ipsum Dolor</a:t>
            </a:r>
          </a:p>
        </p:txBody>
      </p:sp>
      <p:sp>
        <p:nvSpPr>
          <p:cNvPr id="53" name="Image"/>
          <p:cNvSpPr/>
          <p:nvPr>
            <p:ph type="pic" sz="half" idx="14"/>
          </p:nvPr>
        </p:nvSpPr>
        <p:spPr>
          <a:xfrm>
            <a:off x="6704698" y="590550"/>
            <a:ext cx="5806884" cy="8509000"/>
          </a:xfrm>
          <a:prstGeom prst="rect">
            <a:avLst/>
          </a:prstGeom>
          <a:ln w="9525">
            <a:round/>
          </a:ln>
        </p:spPr>
        <p:txBody>
          <a:bodyPr lIns="91439" tIns="45719" rIns="91439" bIns="45719" anchor="t">
            <a:noAutofit/>
          </a:bodyPr>
          <a:lstStyle/>
          <a:p>
            <a:pPr/>
          </a:p>
        </p:txBody>
      </p:sp>
      <p:sp>
        <p:nvSpPr>
          <p:cNvPr id="54" name="Title Text"/>
          <p:cNvSpPr txBox="1"/>
          <p:nvPr>
            <p:ph type="title"/>
          </p:nvPr>
        </p:nvSpPr>
        <p:spPr>
          <a:xfrm>
            <a:off x="508000" y="2806700"/>
            <a:ext cx="5676900" cy="2032000"/>
          </a:xfrm>
          <a:prstGeom prst="rect">
            <a:avLst/>
          </a:prstGeom>
        </p:spPr>
        <p:txBody>
          <a:bodyPr/>
          <a:lstStyle>
            <a:lvl1pPr algn="l">
              <a:defRPr sz="5600"/>
            </a:lvl1pPr>
          </a:lstStyle>
          <a:p>
            <a:pPr/>
            <a:r>
              <a:t>Title Text</a:t>
            </a:r>
          </a:p>
        </p:txBody>
      </p:sp>
      <p:sp>
        <p:nvSpPr>
          <p:cNvPr id="55" name="Body Level One…"/>
          <p:cNvSpPr txBox="1"/>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solidFill>
                  <a:srgbClr val="414141"/>
                </a:solidFill>
                <a:latin typeface="Palatino"/>
                <a:ea typeface="Palatino"/>
                <a:cs typeface="Palatino"/>
                <a:sym typeface="Palatino"/>
              </a:defRPr>
            </a:lvl1pPr>
            <a:lvl2pPr marL="0" indent="0">
              <a:spcBef>
                <a:spcPts val="0"/>
              </a:spcBef>
              <a:buClrTx/>
              <a:buSzTx/>
              <a:buFontTx/>
              <a:buNone/>
              <a:defRPr sz="2400">
                <a:solidFill>
                  <a:srgbClr val="414141"/>
                </a:solidFill>
                <a:latin typeface="Palatino"/>
                <a:ea typeface="Palatino"/>
                <a:cs typeface="Palatino"/>
                <a:sym typeface="Palatino"/>
              </a:defRPr>
            </a:lvl2pPr>
            <a:lvl3pPr marL="0" indent="0">
              <a:spcBef>
                <a:spcPts val="0"/>
              </a:spcBef>
              <a:buClrTx/>
              <a:buSzTx/>
              <a:buFontTx/>
              <a:buNone/>
              <a:defRPr sz="2400">
                <a:solidFill>
                  <a:srgbClr val="414141"/>
                </a:solidFill>
                <a:latin typeface="Palatino"/>
                <a:ea typeface="Palatino"/>
                <a:cs typeface="Palatino"/>
                <a:sym typeface="Palatino"/>
              </a:defRPr>
            </a:lvl3pPr>
            <a:lvl4pPr marL="0" indent="0">
              <a:spcBef>
                <a:spcPts val="0"/>
              </a:spcBef>
              <a:buClrTx/>
              <a:buSzTx/>
              <a:buFontTx/>
              <a:buNone/>
              <a:defRPr sz="2400">
                <a:solidFill>
                  <a:srgbClr val="414141"/>
                </a:solidFill>
                <a:latin typeface="Palatino"/>
                <a:ea typeface="Palatino"/>
                <a:cs typeface="Palatino"/>
                <a:sym typeface="Palatino"/>
              </a:defRPr>
            </a:lvl4pPr>
            <a:lvl5pPr marL="0" indent="0">
              <a:spcBef>
                <a:spcPts val="0"/>
              </a:spcBef>
              <a:buClrTx/>
              <a:buSzTx/>
              <a:buFontTx/>
              <a:buNone/>
              <a:defRPr sz="2400">
                <a:solidFill>
                  <a:srgbClr val="414141"/>
                </a:solidFill>
                <a:latin typeface="Palatino"/>
                <a:ea typeface="Palatino"/>
                <a:cs typeface="Palatino"/>
                <a:sym typeface="Palatino"/>
              </a:defRPr>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1" name="Title Text"/>
          <p:cNvSpPr txBox="1"/>
          <p:nvPr>
            <p:ph type="title"/>
          </p:nvPr>
        </p:nvSpPr>
        <p:spPr>
          <a:xfrm>
            <a:off x="508000" y="670874"/>
            <a:ext cx="11988800" cy="1046958"/>
          </a:xfrm>
          <a:prstGeom prst="rect">
            <a:avLst/>
          </a:prstGeom>
        </p:spPr>
        <p:txBody>
          <a:bodyPr/>
          <a:lstStyle>
            <a:lvl1pPr algn="l">
              <a:defRPr i="1">
                <a:solidFill>
                  <a:schemeClr val="accent1">
                    <a:hueOff val="369196"/>
                    <a:satOff val="13972"/>
                    <a:lumOff val="-24493"/>
                  </a:schemeClr>
                </a:solidFill>
                <a:latin typeface="+mn-lt"/>
                <a:ea typeface="+mn-ea"/>
                <a:cs typeface="+mn-cs"/>
                <a:sym typeface="UC Berkeley OS"/>
              </a:defRPr>
            </a:lvl1pPr>
          </a:lstStyle>
          <a:p>
            <a:pPr/>
            <a:r>
              <a:t>Title Text</a:t>
            </a:r>
          </a:p>
        </p:txBody>
      </p:sp>
      <p:sp>
        <p:nvSpPr>
          <p:cNvPr id="72" name="Body Level One…"/>
          <p:cNvSpPr txBox="1"/>
          <p:nvPr>
            <p:ph type="body" idx="1"/>
          </p:nvPr>
        </p:nvSpPr>
        <p:spPr>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73" name="Slide Number"/>
          <p:cNvSpPr txBox="1"/>
          <p:nvPr>
            <p:ph type="sldNum" sz="quarter" idx="2"/>
          </p:nvPr>
        </p:nvSpPr>
        <p:spPr>
          <a:prstGeom prst="rect">
            <a:avLst/>
          </a:prstGeom>
        </p:spPr>
        <p:txBody>
          <a:bodyPr/>
          <a:lstStyle/>
          <a:p>
            <a:pPr/>
            <a:fld id="{86CB4B4D-7CA3-9044-876B-883B54F8677D}" type="slidenum"/>
          </a:p>
        </p:txBody>
      </p:sp>
      <p:pic>
        <p:nvPicPr>
          <p:cNvPr id="74" name="berkeleyischool-logo-alternate-fullcolor-lg.png" descr="berkeleyischool-logo-alternate-fullcolor-lg.png"/>
          <p:cNvPicPr>
            <a:picLocks noChangeAspect="1"/>
          </p:cNvPicPr>
          <p:nvPr/>
        </p:nvPicPr>
        <p:blipFill>
          <a:blip r:embed="rId2">
            <a:extLst/>
          </a:blip>
          <a:stretch>
            <a:fillRect/>
          </a:stretch>
        </p:blipFill>
        <p:spPr>
          <a:xfrm>
            <a:off x="10672536" y="635000"/>
            <a:ext cx="1854927" cy="635313"/>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81" name="Image"/>
          <p:cNvSpPr/>
          <p:nvPr>
            <p:ph type="pic" sz="half" idx="13"/>
          </p:nvPr>
        </p:nvSpPr>
        <p:spPr>
          <a:xfrm>
            <a:off x="6819900" y="1739900"/>
            <a:ext cx="5575300" cy="8169655"/>
          </a:xfrm>
          <a:prstGeom prst="rect">
            <a:avLst/>
          </a:prstGeom>
          <a:ln w="9525">
            <a:round/>
          </a:ln>
        </p:spPr>
        <p:txBody>
          <a:bodyPr lIns="91439" tIns="45719" rIns="91439" bIns="45719" anchor="t">
            <a:noAutofit/>
          </a:bodyPr>
          <a:lstStyle/>
          <a:p>
            <a:pPr/>
          </a:p>
        </p:txBody>
      </p:sp>
      <p:sp>
        <p:nvSpPr>
          <p:cNvPr id="82" name="Title Text"/>
          <p:cNvSpPr txBox="1"/>
          <p:nvPr>
            <p:ph type="title"/>
          </p:nvPr>
        </p:nvSpPr>
        <p:spPr>
          <a:xfrm>
            <a:off x="508000" y="800100"/>
            <a:ext cx="11988800" cy="812800"/>
          </a:xfrm>
          <a:prstGeom prst="rect">
            <a:avLst/>
          </a:prstGeom>
        </p:spPr>
        <p:txBody>
          <a:bodyPr/>
          <a:lstStyle>
            <a:lvl1pPr algn="l">
              <a:defRPr i="1">
                <a:solidFill>
                  <a:schemeClr val="accent1">
                    <a:hueOff val="369196"/>
                    <a:satOff val="13972"/>
                    <a:lumOff val="-24493"/>
                  </a:schemeClr>
                </a:solidFill>
                <a:latin typeface="+mn-lt"/>
                <a:ea typeface="+mn-ea"/>
                <a:cs typeface="+mn-cs"/>
                <a:sym typeface="UC Berkeley OS"/>
              </a:defRPr>
            </a:lvl1pPr>
          </a:lstStyle>
          <a:p>
            <a:pPr/>
            <a:r>
              <a:t>Title Text</a:t>
            </a:r>
          </a:p>
        </p:txBody>
      </p:sp>
      <p:sp>
        <p:nvSpPr>
          <p:cNvPr id="83" name="Body Level One…"/>
          <p:cNvSpPr txBox="1"/>
          <p:nvPr>
            <p:ph type="body" sz="half" idx="1"/>
          </p:nvPr>
        </p:nvSpPr>
        <p:spPr>
          <a:xfrm>
            <a:off x="508000" y="2184400"/>
            <a:ext cx="5816600" cy="6350000"/>
          </a:xfrm>
          <a:prstGeom prst="rect">
            <a:avLst/>
          </a:prstGeom>
        </p:spPr>
        <p:txBody>
          <a:bodyPr anchor="t"/>
          <a:lstStyle>
            <a:lvl1pPr marL="472439" indent="-472439">
              <a:buSzPct val="65000"/>
            </a:lvl1pPr>
            <a:lvl2pPr marL="866139" indent="-472439">
              <a:buSzPct val="65000"/>
            </a:lvl2pPr>
            <a:lvl3pPr marL="1259839" indent="-472439">
              <a:buSzPct val="65000"/>
            </a:lvl3pPr>
            <a:lvl4pPr marL="1653539" indent="-472439">
              <a:buSzPct val="65000"/>
            </a:lvl4pPr>
            <a:lvl5pPr marL="2047239" indent="-472439">
              <a:buSzPct val="65000"/>
            </a:lvl5pPr>
          </a:lstStyle>
          <a:p>
            <a:pPr/>
            <a:r>
              <a:t>Body Level One</a:t>
            </a:r>
          </a:p>
          <a:p>
            <a:pPr lvl="1"/>
            <a:r>
              <a:t>Body Level Two</a:t>
            </a:r>
          </a:p>
          <a:p>
            <a:pPr lvl="2"/>
            <a:r>
              <a:t>Body Level Three</a:t>
            </a:r>
          </a:p>
          <a:p>
            <a:pPr lvl="3"/>
            <a:r>
              <a:t>Body Level Four</a:t>
            </a:r>
          </a:p>
          <a:p>
            <a:pPr lvl="4"/>
            <a:r>
              <a:t>Body Level Five</a:t>
            </a:r>
          </a:p>
        </p:txBody>
      </p:sp>
      <p:pic>
        <p:nvPicPr>
          <p:cNvPr id="84" name="berkeleyischool-logo-alternate-fullcolor-lg.png" descr="berkeleyischool-logo-alternate-fullcolor-lg.png"/>
          <p:cNvPicPr>
            <a:picLocks noChangeAspect="1"/>
          </p:cNvPicPr>
          <p:nvPr/>
        </p:nvPicPr>
        <p:blipFill>
          <a:blip r:embed="rId2">
            <a:extLst/>
          </a:blip>
          <a:stretch>
            <a:fillRect/>
          </a:stretch>
        </p:blipFill>
        <p:spPr>
          <a:xfrm>
            <a:off x="10672536" y="635000"/>
            <a:ext cx="1854927" cy="635313"/>
          </a:xfrm>
          <a:prstGeom prst="rect">
            <a:avLst/>
          </a:prstGeom>
          <a:ln w="12700">
            <a:miter lim="400000"/>
          </a:ln>
        </p:spPr>
      </p:pic>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92" name="Body Level One…"/>
          <p:cNvSpPr txBox="1"/>
          <p:nvPr>
            <p:ph type="body" idx="1"/>
          </p:nvPr>
        </p:nvSpPr>
        <p:spPr>
          <a:xfrm>
            <a:off x="508000" y="1270000"/>
            <a:ext cx="11988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00" name="Image"/>
          <p:cNvSpPr/>
          <p:nvPr>
            <p:ph type="pic" sz="half" idx="13"/>
          </p:nvPr>
        </p:nvSpPr>
        <p:spPr>
          <a:xfrm>
            <a:off x="6260986" y="4406900"/>
            <a:ext cx="6697779" cy="4711700"/>
          </a:xfrm>
          <a:prstGeom prst="rect">
            <a:avLst/>
          </a:prstGeom>
          <a:ln w="9525">
            <a:round/>
          </a:ln>
        </p:spPr>
        <p:txBody>
          <a:bodyPr lIns="91439" tIns="45719" rIns="91439" bIns="45719" anchor="t">
            <a:noAutofit/>
          </a:bodyPr>
          <a:lstStyle/>
          <a:p>
            <a:pPr/>
          </a:p>
        </p:txBody>
      </p:sp>
      <p:sp>
        <p:nvSpPr>
          <p:cNvPr id="101" name="Image"/>
          <p:cNvSpPr/>
          <p:nvPr>
            <p:ph type="pic" sz="quarter" idx="14"/>
          </p:nvPr>
        </p:nvSpPr>
        <p:spPr>
          <a:xfrm>
            <a:off x="6680200" y="635000"/>
            <a:ext cx="5829301" cy="3517900"/>
          </a:xfrm>
          <a:prstGeom prst="rect">
            <a:avLst/>
          </a:prstGeom>
          <a:ln w="9525">
            <a:round/>
          </a:ln>
        </p:spPr>
        <p:txBody>
          <a:bodyPr lIns="91439" tIns="45719" rIns="91439" bIns="45719" anchor="t">
            <a:noAutofit/>
          </a:bodyPr>
          <a:lstStyle/>
          <a:p>
            <a:pPr/>
          </a:p>
        </p:txBody>
      </p:sp>
      <p:sp>
        <p:nvSpPr>
          <p:cNvPr id="102" name="Image"/>
          <p:cNvSpPr/>
          <p:nvPr>
            <p:ph type="pic" sz="half" idx="15"/>
          </p:nvPr>
        </p:nvSpPr>
        <p:spPr>
          <a:xfrm>
            <a:off x="482600" y="609600"/>
            <a:ext cx="5728881" cy="8394700"/>
          </a:xfrm>
          <a:prstGeom prst="rect">
            <a:avLst/>
          </a:prstGeom>
          <a:ln w="9525">
            <a:round/>
          </a:ln>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lgn="ctr">
              <a:defRPr sz="1800">
                <a:solidFill>
                  <a:srgbClr val="4C4946"/>
                </a:solidFill>
                <a:latin typeface="Palatino"/>
                <a:ea typeface="Palatino"/>
                <a:cs typeface="Palatino"/>
                <a:sym typeface="Palatin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j-lt"/>
          <a:ea typeface="+mj-ea"/>
          <a:cs typeface="+mj-cs"/>
          <a:sym typeface="Bodoni SvtyTwo ITC TT-Book"/>
        </a:defRPr>
      </a:lvl1pPr>
      <a:lvl2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j-lt"/>
          <a:ea typeface="+mj-ea"/>
          <a:cs typeface="+mj-cs"/>
          <a:sym typeface="Bodoni SvtyTwo ITC TT-Book"/>
        </a:defRPr>
      </a:lvl2pPr>
      <a:lvl3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j-lt"/>
          <a:ea typeface="+mj-ea"/>
          <a:cs typeface="+mj-cs"/>
          <a:sym typeface="Bodoni SvtyTwo ITC TT-Book"/>
        </a:defRPr>
      </a:lvl3pPr>
      <a:lvl4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j-lt"/>
          <a:ea typeface="+mj-ea"/>
          <a:cs typeface="+mj-cs"/>
          <a:sym typeface="Bodoni SvtyTwo ITC TT-Book"/>
        </a:defRPr>
      </a:lvl4pPr>
      <a:lvl5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j-lt"/>
          <a:ea typeface="+mj-ea"/>
          <a:cs typeface="+mj-cs"/>
          <a:sym typeface="Bodoni SvtyTwo ITC TT-Book"/>
        </a:defRPr>
      </a:lvl5pPr>
      <a:lvl6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j-lt"/>
          <a:ea typeface="+mj-ea"/>
          <a:cs typeface="+mj-cs"/>
          <a:sym typeface="Bodoni SvtyTwo ITC TT-Book"/>
        </a:defRPr>
      </a:lvl6pPr>
      <a:lvl7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j-lt"/>
          <a:ea typeface="+mj-ea"/>
          <a:cs typeface="+mj-cs"/>
          <a:sym typeface="Bodoni SvtyTwo ITC TT-Book"/>
        </a:defRPr>
      </a:lvl7pPr>
      <a:lvl8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j-lt"/>
          <a:ea typeface="+mj-ea"/>
          <a:cs typeface="+mj-cs"/>
          <a:sym typeface="Bodoni SvtyTwo ITC TT-Book"/>
        </a:defRPr>
      </a:lvl8pPr>
      <a:lvl9pPr marL="0" marR="0" indent="0" algn="ctr" defTabSz="584200" rtl="0" latinLnBrk="0">
        <a:lnSpc>
          <a:spcPct val="90000"/>
        </a:lnSpc>
        <a:spcBef>
          <a:spcPts val="1600"/>
        </a:spcBef>
        <a:spcAft>
          <a:spcPts val="0"/>
        </a:spcAft>
        <a:buClrTx/>
        <a:buSzTx/>
        <a:buFontTx/>
        <a:buNone/>
        <a:tabLst/>
        <a:defRPr b="0" baseline="0" cap="none" i="0" spc="0" strike="noStrike" sz="7000" u="none">
          <a:solidFill>
            <a:srgbClr val="D93E2B"/>
          </a:solidFill>
          <a:uFillTx/>
          <a:latin typeface="+mj-lt"/>
          <a:ea typeface="+mj-ea"/>
          <a:cs typeface="+mj-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b="0" baseline="0" cap="none" i="0" spc="0" strike="noStrike" sz="3600" u="none">
          <a:solidFill>
            <a:srgbClr val="000000"/>
          </a:solidFill>
          <a:uFillTx/>
          <a:latin typeface="Baker Signet BT"/>
          <a:ea typeface="Baker Signet BT"/>
          <a:cs typeface="Baker Signet BT"/>
          <a:sym typeface="Baker Signet B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tif"/><Relationship Id="rId3" Type="http://schemas.openxmlformats.org/officeDocument/2006/relationships/image" Target="../media/image11.png"/><Relationship Id="rId4" Type="http://schemas.openxmlformats.org/officeDocument/2006/relationships/hyperlink" Target="http://wolframalpha.com" TargetMode="External"/><Relationship Id="rId5" Type="http://schemas.openxmlformats.org/officeDocument/2006/relationships/hyperlink" Target="http://www.wolframalpha.com/input/?i=plot+xlog(x)+from+1+to+100" TargetMode="External"/><Relationship Id="rId6" Type="http://schemas.openxmlformats.org/officeDocument/2006/relationships/hyperlink" Target="http://www.wolframalpha.com/input/?i=plot+log(x)+from+1+to+100"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ourse-evaluations.berkeley.edu/" TargetMode="External"/><Relationship Id="rId3" Type="http://schemas.openxmlformats.org/officeDocument/2006/relationships/image" Target="../media/image2.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apple.com"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 Id="rId3" Type="http://schemas.openxmlformats.org/officeDocument/2006/relationships/image" Target="../media/image12.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200 Computing for Data Science"/>
          <p:cNvSpPr txBox="1"/>
          <p:nvPr>
            <p:ph type="body" idx="13"/>
          </p:nvPr>
        </p:nvSpPr>
        <p:spPr>
          <a:prstGeom prst="rect">
            <a:avLst/>
          </a:prstGeom>
        </p:spPr>
        <p:txBody>
          <a:bodyPr/>
          <a:lstStyle/>
          <a:p>
            <a:pPr/>
            <a:r>
              <a:t>W200 Computing for Data Science</a:t>
            </a:r>
          </a:p>
        </p:txBody>
      </p:sp>
      <p:sp>
        <p:nvSpPr>
          <p:cNvPr id="137" name="Complexity, Modules, &amp; Packages"/>
          <p:cNvSpPr txBox="1"/>
          <p:nvPr>
            <p:ph type="ctrTitle"/>
          </p:nvPr>
        </p:nvSpPr>
        <p:spPr>
          <a:prstGeom prst="rect">
            <a:avLst/>
          </a:prstGeom>
        </p:spPr>
        <p:txBody>
          <a:bodyPr/>
          <a:lstStyle/>
          <a:p>
            <a:pPr/>
            <a:r>
              <a:t>Complexity, Modules, &amp; Packages</a:t>
            </a:r>
          </a:p>
        </p:txBody>
      </p:sp>
      <p:sp>
        <p:nvSpPr>
          <p:cNvPr id="138" name="Week 06"/>
          <p:cNvSpPr txBox="1"/>
          <p:nvPr>
            <p:ph type="subTitle" sz="quarter" idx="1"/>
          </p:nvPr>
        </p:nvSpPr>
        <p:spPr>
          <a:prstGeom prst="rect">
            <a:avLst/>
          </a:prstGeom>
        </p:spPr>
        <p:txBody>
          <a:bodyPr/>
          <a:lstStyle/>
          <a:p>
            <a:pPr/>
            <a:r>
              <a:t>Week 06</a:t>
            </a:r>
          </a:p>
        </p:txBody>
      </p:sp>
      <p:pic>
        <p:nvPicPr>
          <p:cNvPr id="139" name="Image" descr="Image"/>
          <p:cNvPicPr>
            <a:picLocks noChangeAspect="1"/>
          </p:cNvPicPr>
          <p:nvPr/>
        </p:nvPicPr>
        <p:blipFill>
          <a:blip r:embed="rId2">
            <a:extLst/>
          </a:blip>
          <a:stretch>
            <a:fillRect/>
          </a:stretch>
        </p:blipFill>
        <p:spPr>
          <a:xfrm rot="1680000">
            <a:off x="8712200" y="2090444"/>
            <a:ext cx="3378201" cy="2413001"/>
          </a:xfrm>
          <a:prstGeom prst="rect">
            <a:avLst/>
          </a:prstGeom>
          <a:ln w="12700">
            <a:miter lim="400000"/>
          </a:ln>
        </p:spPr>
      </p:pic>
      <p:sp>
        <p:nvSpPr>
          <p:cNvPr id="140" name="updated feb 02, 2020"/>
          <p:cNvSpPr txBox="1"/>
          <p:nvPr/>
        </p:nvSpPr>
        <p:spPr>
          <a:xfrm>
            <a:off x="11005080" y="9302750"/>
            <a:ext cx="1748639" cy="29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atin typeface="Ernestine Pro"/>
                <a:ea typeface="Ernestine Pro"/>
                <a:cs typeface="Ernestine Pro"/>
                <a:sym typeface="Ernestine Pro"/>
              </a:defRPr>
            </a:lvl1pPr>
          </a:lstStyle>
          <a:p>
            <a:pPr/>
            <a:r>
              <a:t>updated feb 02, 2020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Screen Shot 2020-02-10 at 5.31.38 PM.png" descr="Screen Shot 2020-02-10 at 5.31.38 PM.png"/>
          <p:cNvPicPr>
            <a:picLocks noChangeAspect="1"/>
          </p:cNvPicPr>
          <p:nvPr/>
        </p:nvPicPr>
        <p:blipFill>
          <a:blip r:embed="rId2">
            <a:extLst/>
          </a:blip>
          <a:stretch>
            <a:fillRect/>
          </a:stretch>
        </p:blipFill>
        <p:spPr>
          <a:xfrm>
            <a:off x="175815" y="585589"/>
            <a:ext cx="6096001" cy="1701801"/>
          </a:xfrm>
          <a:prstGeom prst="rect">
            <a:avLst/>
          </a:prstGeom>
          <a:ln w="12700">
            <a:miter lim="400000"/>
          </a:ln>
        </p:spPr>
      </p:pic>
      <p:pic>
        <p:nvPicPr>
          <p:cNvPr id="215" name="Screen Shot 2020-02-10 at 5.32.00 PM.png" descr="Screen Shot 2020-02-10 at 5.32.00 PM.png"/>
          <p:cNvPicPr>
            <a:picLocks noChangeAspect="1"/>
          </p:cNvPicPr>
          <p:nvPr/>
        </p:nvPicPr>
        <p:blipFill>
          <a:blip r:embed="rId3">
            <a:extLst/>
          </a:blip>
          <a:stretch>
            <a:fillRect/>
          </a:stretch>
        </p:blipFill>
        <p:spPr>
          <a:xfrm>
            <a:off x="163115" y="2286892"/>
            <a:ext cx="6121401" cy="6223001"/>
          </a:xfrm>
          <a:prstGeom prst="rect">
            <a:avLst/>
          </a:prstGeom>
          <a:ln w="12700">
            <a:miter lim="400000"/>
          </a:ln>
        </p:spPr>
      </p:pic>
      <p:pic>
        <p:nvPicPr>
          <p:cNvPr id="216" name="Screen Shot 2020-02-10 at 5.32.49 PM.png" descr="Screen Shot 2020-02-10 at 5.32.49 PM.png"/>
          <p:cNvPicPr>
            <a:picLocks noChangeAspect="1"/>
          </p:cNvPicPr>
          <p:nvPr/>
        </p:nvPicPr>
        <p:blipFill>
          <a:blip r:embed="rId4">
            <a:extLst/>
          </a:blip>
          <a:stretch>
            <a:fillRect/>
          </a:stretch>
        </p:blipFill>
        <p:spPr>
          <a:xfrm>
            <a:off x="6465341" y="568176"/>
            <a:ext cx="6096001" cy="1930401"/>
          </a:xfrm>
          <a:prstGeom prst="rect">
            <a:avLst/>
          </a:prstGeom>
          <a:ln w="12700">
            <a:miter lim="400000"/>
          </a:ln>
        </p:spPr>
      </p:pic>
      <p:pic>
        <p:nvPicPr>
          <p:cNvPr id="217" name="Screen Shot 2020-02-10 at 5.33.02 PM.png" descr="Screen Shot 2020-02-10 at 5.33.02 PM.png"/>
          <p:cNvPicPr>
            <a:picLocks noChangeAspect="1"/>
          </p:cNvPicPr>
          <p:nvPr/>
        </p:nvPicPr>
        <p:blipFill>
          <a:blip r:embed="rId5">
            <a:extLst/>
          </a:blip>
          <a:stretch>
            <a:fillRect/>
          </a:stretch>
        </p:blipFill>
        <p:spPr>
          <a:xfrm>
            <a:off x="6458991" y="2419300"/>
            <a:ext cx="6108701" cy="5524501"/>
          </a:xfrm>
          <a:prstGeom prst="rect">
            <a:avLst/>
          </a:prstGeom>
          <a:ln w="12700">
            <a:miter lim="400000"/>
          </a:ln>
        </p:spPr>
      </p:pic>
      <p:sp>
        <p:nvSpPr>
          <p:cNvPr id="218" name="from Sipser"/>
          <p:cNvSpPr txBox="1"/>
          <p:nvPr/>
        </p:nvSpPr>
        <p:spPr>
          <a:xfrm>
            <a:off x="6735985" y="8280400"/>
            <a:ext cx="13975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from Sipser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Consider this search"/>
          <p:cNvSpPr txBox="1"/>
          <p:nvPr>
            <p:ph type="title"/>
          </p:nvPr>
        </p:nvSpPr>
        <p:spPr>
          <a:prstGeom prst="rect">
            <a:avLst/>
          </a:prstGeom>
        </p:spPr>
        <p:txBody>
          <a:bodyPr/>
          <a:lstStyle>
            <a:lvl1pPr defTabSz="514095">
              <a:spcBef>
                <a:spcPts val="1400"/>
              </a:spcBef>
              <a:defRPr sz="6160"/>
            </a:lvl1pPr>
          </a:lstStyle>
          <a:p>
            <a:pPr/>
            <a:r>
              <a:t>Consider this search</a:t>
            </a:r>
          </a:p>
        </p:txBody>
      </p:sp>
      <p:sp>
        <p:nvSpPr>
          <p:cNvPr id="221" name="Slide Number"/>
          <p:cNvSpPr txBox="1"/>
          <p:nvPr>
            <p:ph type="sldNum" sz="quarter" idx="2"/>
          </p:nvPr>
        </p:nvSpPr>
        <p:spPr>
          <a:xfrm>
            <a:off x="6330850" y="9258300"/>
            <a:ext cx="330400"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Image" descr="Image"/>
          <p:cNvPicPr>
            <a:picLocks noChangeAspect="1"/>
          </p:cNvPicPr>
          <p:nvPr/>
        </p:nvPicPr>
        <p:blipFill>
          <a:blip r:embed="rId2">
            <a:extLst/>
          </a:blip>
          <a:stretch>
            <a:fillRect/>
          </a:stretch>
        </p:blipFill>
        <p:spPr>
          <a:xfrm>
            <a:off x="6220762" y="793967"/>
            <a:ext cx="3515316" cy="8165666"/>
          </a:xfrm>
          <a:prstGeom prst="rect">
            <a:avLst/>
          </a:prstGeom>
          <a:ln w="12700">
            <a:miter lim="400000"/>
          </a:ln>
        </p:spPr>
      </p:pic>
      <p:sp>
        <p:nvSpPr>
          <p:cNvPr id="223" name="By Jochen Burghardt - Own work, CC BY-SA 4.0, https://commons.wikimedia.org/w/index.php?curid=59171718"/>
          <p:cNvSpPr txBox="1"/>
          <p:nvPr/>
        </p:nvSpPr>
        <p:spPr>
          <a:xfrm>
            <a:off x="10028383" y="8860947"/>
            <a:ext cx="2587734" cy="6586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defRPr sz="1200">
                <a:solidFill>
                  <a:srgbClr val="594A25"/>
                </a:solidFill>
                <a:latin typeface="FreightSans Pro"/>
                <a:ea typeface="FreightSans Pro"/>
                <a:cs typeface="FreightSans Pro"/>
                <a:sym typeface="FreightSans Pro"/>
              </a:defRPr>
            </a:lvl1pPr>
          </a:lstStyle>
          <a:p>
            <a:pPr/>
            <a:r>
              <a:t>By Jochen Burghardt - Own work, CC BY-SA 4.0, https://commons.wikimedia.org/w/index.php?curid=59171718</a:t>
            </a:r>
          </a:p>
        </p:txBody>
      </p:sp>
      <p:sp>
        <p:nvSpPr>
          <p:cNvPr id="224" name="For looking up a given entry in a given ordered list, both the binary and the linear search algorithm (which ignores ordering) can be used. The analysis of the former and the latter algorithm shows that it takes at most log2(n) and n check steps, respectively, for a list of length n. In the depicted example list of length 33, searching for &quot;Morin, Arthur&quot; takes 5 and 28 steps with binary (shown in cyan) and linear (magenta) search, respectively."/>
          <p:cNvSpPr txBox="1"/>
          <p:nvPr/>
        </p:nvSpPr>
        <p:spPr>
          <a:xfrm>
            <a:off x="490674" y="2343836"/>
            <a:ext cx="5038890" cy="48416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ct val="150000"/>
              </a:lnSpc>
              <a:defRPr sz="2000">
                <a:solidFill>
                  <a:srgbClr val="222222"/>
                </a:solidFill>
                <a:latin typeface="FreightText Pro"/>
                <a:ea typeface="FreightText Pro"/>
                <a:cs typeface="FreightText Pro"/>
                <a:sym typeface="FreightText Pro"/>
              </a:defRPr>
            </a:pPr>
            <a:r>
              <a:t>For looking up a given entry in a given ordered list, both the binary and the linear search algorithm (which ignores ordering) can be used. The analysis of the former and the latter algorithm shows that it takes at most log</a:t>
            </a:r>
            <a:r>
              <a:rPr baseline="-5999"/>
              <a:t>2</a:t>
            </a:r>
            <a:r>
              <a:t>(</a:t>
            </a:r>
            <a:r>
              <a:rPr i="1"/>
              <a:t>n</a:t>
            </a:r>
            <a:r>
              <a:t>) and </a:t>
            </a:r>
            <a:r>
              <a:rPr i="1"/>
              <a:t>n</a:t>
            </a:r>
            <a:r>
              <a:t> check steps, respectively, for a list of length </a:t>
            </a:r>
            <a:r>
              <a:rPr i="1"/>
              <a:t>n</a:t>
            </a:r>
            <a:r>
              <a:t>. In the depicted example list of length 33, searching for </a:t>
            </a:r>
            <a:r>
              <a:rPr i="1"/>
              <a:t>"Morin, Arthur"</a:t>
            </a:r>
            <a:r>
              <a:t> takes 5 and 28 steps with binary (shown in </a:t>
            </a:r>
            <a:r>
              <a:rPr>
                <a:solidFill>
                  <a:srgbClr val="008080"/>
                </a:solidFill>
              </a:rPr>
              <a:t>cyan</a:t>
            </a:r>
            <a:r>
              <a:t>) and linear (</a:t>
            </a:r>
            <a:r>
              <a:rPr>
                <a:solidFill>
                  <a:srgbClr val="800080"/>
                </a:solidFill>
              </a:rPr>
              <a:t>magenta</a:t>
            </a:r>
            <a:r>
              <a:t>) search, respectively.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8" name="Image"/>
          <p:cNvGrpSpPr/>
          <p:nvPr/>
        </p:nvGrpSpPr>
        <p:grpSpPr>
          <a:xfrm>
            <a:off x="204064" y="486304"/>
            <a:ext cx="8169256" cy="8247592"/>
            <a:chOff x="0" y="0"/>
            <a:chExt cx="8169254" cy="8247591"/>
          </a:xfrm>
        </p:grpSpPr>
        <p:pic>
          <p:nvPicPr>
            <p:cNvPr id="226" name="Image" descr="Image"/>
            <p:cNvPicPr>
              <a:picLocks noChangeAspect="1"/>
            </p:cNvPicPr>
            <p:nvPr/>
          </p:nvPicPr>
          <p:blipFill>
            <a:blip r:embed="rId2">
              <a:extLst/>
            </a:blip>
            <a:stretch>
              <a:fillRect/>
            </a:stretch>
          </p:blipFill>
          <p:spPr>
            <a:xfrm>
              <a:off x="417801" y="417801"/>
              <a:ext cx="7333651" cy="7333651"/>
            </a:xfrm>
            <a:prstGeom prst="rect">
              <a:avLst/>
            </a:prstGeom>
            <a:ln w="12700" cap="flat">
              <a:noFill/>
              <a:miter lim="400000"/>
            </a:ln>
            <a:effectLst/>
          </p:spPr>
        </p:pic>
        <p:pic>
          <p:nvPicPr>
            <p:cNvPr id="227" name="Image" descr="Image"/>
            <p:cNvPicPr>
              <a:picLocks noChangeAspect="1"/>
            </p:cNvPicPr>
            <p:nvPr/>
          </p:nvPicPr>
          <p:blipFill>
            <a:blip r:embed="rId3">
              <a:extLst/>
            </a:blip>
            <a:stretch>
              <a:fillRect/>
            </a:stretch>
          </p:blipFill>
          <p:spPr>
            <a:xfrm>
              <a:off x="-1" y="-1"/>
              <a:ext cx="8169255" cy="8247593"/>
            </a:xfrm>
            <a:prstGeom prst="rect">
              <a:avLst/>
            </a:prstGeom>
            <a:ln w="12700" cap="flat">
              <a:noFill/>
              <a:miter lim="400000"/>
            </a:ln>
            <a:effectLst/>
          </p:spPr>
        </p:pic>
      </p:grpSp>
      <p:sp>
        <p:nvSpPr>
          <p:cNvPr id="229" name="There are multiple standard…"/>
          <p:cNvSpPr txBox="1"/>
          <p:nvPr/>
        </p:nvSpPr>
        <p:spPr>
          <a:xfrm>
            <a:off x="9191479" y="419585"/>
            <a:ext cx="3100007" cy="31994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32103">
              <a:lnSpc>
                <a:spcPct val="115000"/>
              </a:lnSpc>
              <a:defRPr sz="2100">
                <a:solidFill>
                  <a:srgbClr val="434343"/>
                </a:solidFill>
                <a:latin typeface="FreightSans Pro"/>
                <a:ea typeface="FreightSans Pro"/>
                <a:cs typeface="FreightSans Pro"/>
                <a:sym typeface="FreightSans Pro"/>
              </a:defRPr>
            </a:pPr>
            <a:r>
              <a:t>There are multiple standard </a:t>
            </a:r>
          </a:p>
          <a:p>
            <a:pPr defTabSz="832103">
              <a:lnSpc>
                <a:spcPct val="115000"/>
              </a:lnSpc>
              <a:defRPr sz="2100">
                <a:solidFill>
                  <a:srgbClr val="434343"/>
                </a:solidFill>
                <a:latin typeface="FreightSans Pro"/>
                <a:ea typeface="FreightSans Pro"/>
                <a:cs typeface="FreightSans Pro"/>
                <a:sym typeface="FreightSans Pro"/>
              </a:defRPr>
            </a:pPr>
            <a:r>
              <a:t>complexity “measures”</a:t>
            </a:r>
          </a:p>
          <a:p>
            <a:pPr marL="416051" indent="-288925" defTabSz="832103">
              <a:lnSpc>
                <a:spcPct val="115000"/>
              </a:lnSpc>
              <a:spcBef>
                <a:spcPts val="1400"/>
              </a:spcBef>
              <a:buClr>
                <a:srgbClr val="434343"/>
              </a:buClr>
              <a:buSzPts val="2500"/>
              <a:buFont typeface="Helvetica"/>
              <a:buChar char="●"/>
              <a:defRPr sz="2500">
                <a:solidFill>
                  <a:srgbClr val="434343"/>
                </a:solidFill>
                <a:latin typeface="Courier"/>
                <a:ea typeface="Courier"/>
                <a:cs typeface="Courier"/>
                <a:sym typeface="Courier"/>
              </a:defRPr>
            </a:pPr>
            <a:r>
              <a:t>O(1)</a:t>
            </a:r>
          </a:p>
          <a:p>
            <a:pPr marL="416051" indent="-288925" defTabSz="832103">
              <a:lnSpc>
                <a:spcPct val="115000"/>
              </a:lnSpc>
              <a:buClr>
                <a:srgbClr val="434343"/>
              </a:buClr>
              <a:buSzPts val="2500"/>
              <a:buFont typeface="Helvetica"/>
              <a:buChar char="●"/>
              <a:defRPr sz="2500">
                <a:solidFill>
                  <a:srgbClr val="434343"/>
                </a:solidFill>
                <a:latin typeface="Courier"/>
                <a:ea typeface="Courier"/>
                <a:cs typeface="Courier"/>
                <a:sym typeface="Courier"/>
              </a:defRPr>
            </a:pPr>
            <a:r>
              <a:t>O(</a:t>
            </a:r>
            <a:r>
              <a:t>n</a:t>
            </a:r>
            <a:r>
              <a:t>)</a:t>
            </a:r>
          </a:p>
          <a:p>
            <a:pPr marL="416051" indent="-288925" defTabSz="832103">
              <a:lnSpc>
                <a:spcPct val="115000"/>
              </a:lnSpc>
              <a:buClr>
                <a:srgbClr val="434343"/>
              </a:buClr>
              <a:buSzPts val="2500"/>
              <a:buFont typeface="Helvetica"/>
              <a:buChar char="●"/>
              <a:defRPr sz="2500">
                <a:solidFill>
                  <a:srgbClr val="434343"/>
                </a:solidFill>
                <a:latin typeface="Courier"/>
                <a:ea typeface="Courier"/>
                <a:cs typeface="Courier"/>
                <a:sym typeface="Courier"/>
              </a:defRPr>
            </a:pPr>
            <a:r>
              <a:t>O(log(</a:t>
            </a:r>
            <a:r>
              <a:t>n</a:t>
            </a:r>
            <a:r>
              <a:t>))</a:t>
            </a:r>
          </a:p>
          <a:p>
            <a:pPr marL="416051" indent="-288925" defTabSz="832103">
              <a:lnSpc>
                <a:spcPct val="115000"/>
              </a:lnSpc>
              <a:buClr>
                <a:srgbClr val="434343"/>
              </a:buClr>
              <a:buSzPts val="2500"/>
              <a:buFont typeface="Helvetica"/>
              <a:buChar char="●"/>
              <a:defRPr sz="2500">
                <a:solidFill>
                  <a:srgbClr val="434343"/>
                </a:solidFill>
                <a:latin typeface="Courier"/>
                <a:ea typeface="Courier"/>
                <a:cs typeface="Courier"/>
                <a:sym typeface="Courier"/>
              </a:defRPr>
            </a:pPr>
            <a:r>
              <a:t>O(</a:t>
            </a:r>
            <a:r>
              <a:t>n</a:t>
            </a:r>
            <a:r>
              <a:t>log(</a:t>
            </a:r>
            <a:r>
              <a:t>n</a:t>
            </a:r>
            <a:r>
              <a:t>))</a:t>
            </a:r>
          </a:p>
          <a:p>
            <a:pPr marL="416051" indent="-288925" defTabSz="832103">
              <a:lnSpc>
                <a:spcPct val="115000"/>
              </a:lnSpc>
              <a:buClr>
                <a:srgbClr val="434343"/>
              </a:buClr>
              <a:buSzPts val="2500"/>
              <a:buFont typeface="Helvetica"/>
              <a:buChar char="●"/>
              <a:defRPr sz="2500">
                <a:solidFill>
                  <a:srgbClr val="434343"/>
                </a:solidFill>
                <a:latin typeface="Courier"/>
                <a:ea typeface="Courier"/>
                <a:cs typeface="Courier"/>
                <a:sym typeface="Courier"/>
              </a:defRPr>
            </a:pPr>
            <a:r>
              <a:t>O(log(</a:t>
            </a:r>
            <a:r>
              <a:t>n</a:t>
            </a:r>
            <a:r>
              <a:rPr baseline="31040"/>
              <a:t>2</a:t>
            </a:r>
            <a:r>
              <a:t>))</a:t>
            </a:r>
          </a:p>
        </p:txBody>
      </p:sp>
      <p:sp>
        <p:nvSpPr>
          <p:cNvPr id="230" name="Don’t stress over O(n) …"/>
          <p:cNvSpPr txBox="1"/>
          <p:nvPr/>
        </p:nvSpPr>
        <p:spPr>
          <a:xfrm>
            <a:off x="345637" y="8736858"/>
            <a:ext cx="3906126" cy="4840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2958">
              <a:defRPr sz="2700">
                <a:solidFill>
                  <a:srgbClr val="2A3990"/>
                </a:solidFill>
                <a:latin typeface="Arial"/>
                <a:ea typeface="Arial"/>
                <a:cs typeface="Arial"/>
                <a:sym typeface="Arial"/>
              </a:defRPr>
            </a:pPr>
            <a:r>
              <a:t>Don’t stress over </a:t>
            </a:r>
            <a:r>
              <a:rPr i="1"/>
              <a:t>O(n)</a:t>
            </a:r>
            <a:r>
              <a:t> …</a:t>
            </a:r>
          </a:p>
        </p:txBody>
      </p:sp>
      <p:sp>
        <p:nvSpPr>
          <p:cNvPr id="231" name="Check out wolframalpha.com for charting the difference in complexity models.…"/>
          <p:cNvSpPr txBox="1"/>
          <p:nvPr/>
        </p:nvSpPr>
        <p:spPr>
          <a:xfrm>
            <a:off x="8408975" y="4006758"/>
            <a:ext cx="4458272" cy="26798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914400">
              <a:lnSpc>
                <a:spcPct val="115000"/>
              </a:lnSpc>
              <a:defRPr sz="1600">
                <a:solidFill>
                  <a:srgbClr val="434343"/>
                </a:solidFill>
                <a:latin typeface="FreightSans Pro"/>
                <a:ea typeface="FreightSans Pro"/>
                <a:cs typeface="FreightSans Pro"/>
                <a:sym typeface="FreightSans Pro"/>
              </a:defRPr>
            </a:pPr>
            <a:r>
              <a:t>Check out </a:t>
            </a:r>
            <a:r>
              <a:rPr u="sng">
                <a:solidFill>
                  <a:srgbClr val="0000FF"/>
                </a:solidFill>
                <a:uFill>
                  <a:solidFill>
                    <a:srgbClr val="0000FF"/>
                  </a:solidFill>
                </a:uFill>
                <a:hlinkClick r:id="rId4" invalidUrl="" action="" tgtFrame="" tooltip="" history="1" highlightClick="0" endSnd="0"/>
              </a:rPr>
              <a:t>wolframalpha.com</a:t>
            </a:r>
            <a:r>
              <a:t> for charting the difference in complexity models.</a:t>
            </a:r>
            <a:endParaRPr sz="1400"/>
          </a:p>
          <a:p>
            <a:pPr defTabSz="914400">
              <a:lnSpc>
                <a:spcPct val="115000"/>
              </a:lnSpc>
              <a:defRPr sz="1600">
                <a:solidFill>
                  <a:srgbClr val="434343"/>
                </a:solidFill>
                <a:latin typeface="FreightSans Pro"/>
                <a:ea typeface="FreightSans Pro"/>
                <a:cs typeface="FreightSans Pro"/>
                <a:sym typeface="FreightSans Pro"/>
              </a:defRPr>
            </a:pPr>
            <a:r>
              <a:t>E.g., xlog(x) from 1 to 100</a:t>
            </a:r>
            <a:endParaRPr sz="1400"/>
          </a:p>
          <a:p>
            <a:pPr defTabSz="914400">
              <a:lnSpc>
                <a:spcPct val="115000"/>
              </a:lnSpc>
              <a:defRPr sz="1600">
                <a:solidFill>
                  <a:srgbClr val="434343"/>
                </a:solidFill>
                <a:latin typeface="FreightSans Pro"/>
                <a:ea typeface="FreightSans Pro"/>
                <a:cs typeface="FreightSans Pro"/>
                <a:sym typeface="FreightSans Pro"/>
              </a:defRPr>
            </a:pPr>
          </a:p>
          <a:p>
            <a:pPr defTabSz="914400">
              <a:lnSpc>
                <a:spcPct val="115000"/>
              </a:lnSpc>
              <a:defRPr sz="1600" u="sng">
                <a:solidFill>
                  <a:srgbClr val="003262"/>
                </a:solidFill>
                <a:uFill>
                  <a:solidFill>
                    <a:srgbClr val="F06292"/>
                  </a:solidFill>
                </a:uFill>
                <a:latin typeface="FreightSans Pro"/>
                <a:ea typeface="FreightSans Pro"/>
                <a:cs typeface="FreightSans Pro"/>
                <a:sym typeface="FreightSans Pro"/>
              </a:defRPr>
            </a:pPr>
            <a:r>
              <a:rPr>
                <a:solidFill>
                  <a:srgbClr val="0000FF"/>
                </a:solidFill>
                <a:uFill>
                  <a:solidFill>
                    <a:srgbClr val="0000FF"/>
                  </a:solidFill>
                </a:uFill>
                <a:hlinkClick r:id="rId5" invalidUrl="" action="" tgtFrame="" tooltip="" history="1" highlightClick="0" endSnd="0"/>
              </a:rPr>
              <a:t>http://www.wolframalpha.com/input/?i=plot+xlog(x)+from+1+to+100</a:t>
            </a:r>
            <a:endParaRPr sz="1400"/>
          </a:p>
          <a:p>
            <a:pPr defTabSz="914400">
              <a:lnSpc>
                <a:spcPct val="115000"/>
              </a:lnSpc>
              <a:defRPr sz="1600" u="sng">
                <a:solidFill>
                  <a:srgbClr val="434343"/>
                </a:solidFill>
                <a:uFill>
                  <a:solidFill>
                    <a:srgbClr val="F06292"/>
                  </a:solidFill>
                </a:uFill>
                <a:latin typeface="FreightSans Pro"/>
                <a:ea typeface="FreightSans Pro"/>
                <a:cs typeface="FreightSans Pro"/>
                <a:sym typeface="FreightSans Pro"/>
              </a:defRPr>
            </a:pPr>
          </a:p>
          <a:p>
            <a:pPr defTabSz="914400">
              <a:lnSpc>
                <a:spcPct val="115000"/>
              </a:lnSpc>
              <a:defRPr sz="1600" u="sng">
                <a:solidFill>
                  <a:srgbClr val="003262"/>
                </a:solidFill>
                <a:uFill>
                  <a:solidFill>
                    <a:srgbClr val="F06292"/>
                  </a:solidFill>
                </a:uFill>
                <a:latin typeface="FreightSans Pro"/>
                <a:ea typeface="FreightSans Pro"/>
                <a:cs typeface="FreightSans Pro"/>
                <a:sym typeface="FreightSans Pro"/>
              </a:defRPr>
            </a:pPr>
            <a:r>
              <a:rPr>
                <a:solidFill>
                  <a:srgbClr val="0000FF"/>
                </a:solidFill>
                <a:uFill>
                  <a:solidFill>
                    <a:srgbClr val="0000FF"/>
                  </a:solidFill>
                </a:uFill>
                <a:hlinkClick r:id="rId6" invalidUrl="" action="" tgtFrame="" tooltip="" history="1" highlightClick="0" endSnd="0"/>
              </a:rPr>
              <a:t>http://www.wolframalpha.com/input/?i=plot+log(x)+from+1+to+100</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Rules to simplify - understand the growth rate…"/>
          <p:cNvSpPr txBox="1"/>
          <p:nvPr>
            <p:ph type="body" idx="4294967295"/>
          </p:nvPr>
        </p:nvSpPr>
        <p:spPr>
          <a:xfrm>
            <a:off x="679999" y="934880"/>
            <a:ext cx="9749079" cy="5367083"/>
          </a:xfrm>
          <a:prstGeom prst="rect">
            <a:avLst/>
          </a:prstGeom>
        </p:spPr>
        <p:txBody>
          <a:bodyPr lIns="91423" tIns="91423" rIns="91423" bIns="91423" anchor="t"/>
          <a:lstStyle/>
          <a:p>
            <a:pPr marL="0" indent="0" defTabSz="914400">
              <a:lnSpc>
                <a:spcPct val="103500"/>
              </a:lnSpc>
              <a:spcBef>
                <a:spcPts val="0"/>
              </a:spcBef>
              <a:buClrTx/>
              <a:buSzTx/>
              <a:buFontTx/>
              <a:buNone/>
              <a:defRPr sz="2600" u="sng">
                <a:solidFill>
                  <a:srgbClr val="434343"/>
                </a:solidFill>
                <a:latin typeface="FreightSans Pro"/>
                <a:ea typeface="FreightSans Pro"/>
                <a:cs typeface="FreightSans Pro"/>
                <a:sym typeface="FreightSans Pro"/>
              </a:defRPr>
            </a:pPr>
            <a:r>
              <a:t>Rules to simplify - understand the growth rate</a:t>
            </a:r>
          </a:p>
          <a:p>
            <a:pPr marL="0" indent="0" defTabSz="914400">
              <a:lnSpc>
                <a:spcPct val="103500"/>
              </a:lnSpc>
              <a:spcBef>
                <a:spcPts val="1600"/>
              </a:spcBef>
              <a:buClrTx/>
              <a:buSzTx/>
              <a:buFontTx/>
              <a:buNone/>
              <a:defRPr sz="2600" u="sng">
                <a:solidFill>
                  <a:srgbClr val="434343"/>
                </a:solidFill>
                <a:latin typeface="FreightSans Pro"/>
                <a:ea typeface="FreightSans Pro"/>
                <a:cs typeface="FreightSans Pro"/>
                <a:sym typeface="FreightSans Pro"/>
              </a:defRPr>
            </a:pPr>
          </a:p>
          <a:p>
            <a:pPr marL="457200" indent="-317500" defTabSz="914400">
              <a:lnSpc>
                <a:spcPct val="103500"/>
              </a:lnSpc>
              <a:spcBef>
                <a:spcPts val="1600"/>
              </a:spcBef>
              <a:buClr>
                <a:srgbClr val="434343"/>
              </a:buClr>
              <a:buSzPts val="2600"/>
              <a:buFont typeface="Helvetica"/>
              <a:buChar char="●"/>
              <a:defRPr sz="2600">
                <a:solidFill>
                  <a:srgbClr val="434343"/>
                </a:solidFill>
                <a:latin typeface="FreightSans Pro"/>
                <a:ea typeface="FreightSans Pro"/>
                <a:cs typeface="FreightSans Pro"/>
                <a:sym typeface="FreightSans Pro"/>
              </a:defRPr>
            </a:pPr>
          </a:p>
          <a:p>
            <a:pPr marL="457200" indent="-317500" defTabSz="914400">
              <a:lnSpc>
                <a:spcPct val="103500"/>
              </a:lnSpc>
              <a:spcBef>
                <a:spcPts val="1600"/>
              </a:spcBef>
              <a:buClr>
                <a:srgbClr val="434343"/>
              </a:buClr>
              <a:buSzPts val="2600"/>
              <a:buFont typeface="Helvetica"/>
              <a:buChar char="●"/>
              <a:defRPr sz="2600">
                <a:solidFill>
                  <a:srgbClr val="434343"/>
                </a:solidFill>
                <a:latin typeface="FreightSans Pro"/>
                <a:ea typeface="FreightSans Pro"/>
                <a:cs typeface="FreightSans Pro"/>
                <a:sym typeface="FreightSans Pro"/>
              </a:defRPr>
            </a:pPr>
            <a:r>
              <a:t>Think in terms of worst case scenario</a:t>
            </a:r>
          </a:p>
          <a:p>
            <a:pPr marL="457200" indent="-317500" defTabSz="914400">
              <a:lnSpc>
                <a:spcPct val="103500"/>
              </a:lnSpc>
              <a:spcBef>
                <a:spcPts val="0"/>
              </a:spcBef>
              <a:buClr>
                <a:srgbClr val="434343"/>
              </a:buClr>
              <a:buSzPts val="2600"/>
              <a:buFont typeface="Helvetica"/>
              <a:buChar char="●"/>
              <a:defRPr sz="2600">
                <a:solidFill>
                  <a:srgbClr val="434343"/>
                </a:solidFill>
                <a:latin typeface="FreightSans Pro"/>
                <a:ea typeface="FreightSans Pro"/>
                <a:cs typeface="FreightSans Pro"/>
                <a:sym typeface="FreightSans Pro"/>
              </a:defRPr>
            </a:pPr>
            <a:r>
              <a:t>Remove lower order terms (n and 100)</a:t>
            </a:r>
          </a:p>
          <a:p>
            <a:pPr lvl="1" marL="914400" indent="-317500" defTabSz="914400">
              <a:lnSpc>
                <a:spcPct val="103500"/>
              </a:lnSpc>
              <a:spcBef>
                <a:spcPts val="0"/>
              </a:spcBef>
              <a:buClr>
                <a:srgbClr val="434343"/>
              </a:buClr>
              <a:buSzPts val="2600"/>
              <a:buFont typeface="Helvetica"/>
              <a:buChar char="○"/>
              <a:defRPr sz="2600">
                <a:solidFill>
                  <a:srgbClr val="434343"/>
                </a:solidFill>
                <a:latin typeface="FreightSans Pro"/>
                <a:ea typeface="FreightSans Pro"/>
                <a:cs typeface="FreightSans Pro"/>
                <a:sym typeface="FreightSans Pro"/>
              </a:defRPr>
            </a:pPr>
            <a:r>
              <a:t>Those that do not scale or scale at lower rates </a:t>
            </a:r>
          </a:p>
          <a:p>
            <a:pPr marL="457200" indent="-317500" defTabSz="914400">
              <a:lnSpc>
                <a:spcPct val="103500"/>
              </a:lnSpc>
              <a:spcBef>
                <a:spcPts val="0"/>
              </a:spcBef>
              <a:buClr>
                <a:srgbClr val="434343"/>
              </a:buClr>
              <a:buSzPts val="2600"/>
              <a:buFont typeface="Helvetica"/>
              <a:buChar char="●"/>
              <a:defRPr sz="2600">
                <a:solidFill>
                  <a:srgbClr val="434343"/>
                </a:solidFill>
                <a:latin typeface="FreightSans Pro"/>
                <a:ea typeface="FreightSans Pro"/>
                <a:cs typeface="FreightSans Pro"/>
                <a:sym typeface="FreightSans Pro"/>
              </a:defRPr>
            </a:pPr>
            <a:r>
              <a:t>Remove constants (2)</a:t>
            </a:r>
          </a:p>
          <a:p>
            <a:pPr lvl="1" marL="914400" indent="-317500" defTabSz="914400">
              <a:lnSpc>
                <a:spcPct val="103500"/>
              </a:lnSpc>
              <a:spcBef>
                <a:spcPts val="0"/>
              </a:spcBef>
              <a:buClr>
                <a:srgbClr val="434343"/>
              </a:buClr>
              <a:buSzPts val="2600"/>
              <a:buFont typeface="Helvetica"/>
              <a:buChar char="○"/>
              <a:defRPr sz="2600">
                <a:solidFill>
                  <a:srgbClr val="434343"/>
                </a:solidFill>
                <a:latin typeface="FreightSans Pro"/>
                <a:ea typeface="FreightSans Pro"/>
                <a:cs typeface="FreightSans Pro"/>
                <a:sym typeface="FreightSans Pro"/>
              </a:defRPr>
            </a:pPr>
            <a:r>
              <a:t>Not reliable when considering hardware and elementary steps</a:t>
            </a:r>
          </a:p>
          <a:p>
            <a:pPr marL="457200" indent="-317500" defTabSz="914400">
              <a:lnSpc>
                <a:spcPct val="103500"/>
              </a:lnSpc>
              <a:spcBef>
                <a:spcPts val="0"/>
              </a:spcBef>
              <a:buClr>
                <a:srgbClr val="434343"/>
              </a:buClr>
              <a:buSzPts val="2600"/>
              <a:buFont typeface="Helvetica"/>
              <a:buChar char="●"/>
              <a:defRPr sz="2600">
                <a:solidFill>
                  <a:srgbClr val="434343"/>
                </a:solidFill>
                <a:latin typeface="FreightSans Pro"/>
                <a:ea typeface="FreightSans Pro"/>
                <a:cs typeface="FreightSans Pro"/>
                <a:sym typeface="FreightSans Pro"/>
              </a:defRPr>
            </a:pPr>
            <a:r>
              <a:t>Can always refine the algorithm to reduce the constant</a:t>
            </a:r>
          </a:p>
        </p:txBody>
      </p:sp>
      <p:pic>
        <p:nvPicPr>
          <p:cNvPr id="234" name="Shape 220" descr="Shape 220"/>
          <p:cNvPicPr>
            <a:picLocks noChangeAspect="1"/>
          </p:cNvPicPr>
          <p:nvPr/>
        </p:nvPicPr>
        <p:blipFill>
          <a:blip r:embed="rId2">
            <a:extLst/>
          </a:blip>
          <a:stretch>
            <a:fillRect/>
          </a:stretch>
        </p:blipFill>
        <p:spPr>
          <a:xfrm>
            <a:off x="1339849" y="1926686"/>
            <a:ext cx="3295652" cy="64770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Import Statement"/>
          <p:cNvSpPr txBox="1"/>
          <p:nvPr>
            <p:ph type="title"/>
          </p:nvPr>
        </p:nvSpPr>
        <p:spPr>
          <a:prstGeom prst="rect">
            <a:avLst/>
          </a:prstGeom>
        </p:spPr>
        <p:txBody>
          <a:bodyPr/>
          <a:lstStyle>
            <a:lvl1pPr defTabSz="514095">
              <a:spcBef>
                <a:spcPts val="1400"/>
              </a:spcBef>
              <a:defRPr sz="6160"/>
            </a:lvl1pPr>
          </a:lstStyle>
          <a:p>
            <a:pPr/>
            <a:r>
              <a:t>Import Statement</a:t>
            </a:r>
          </a:p>
        </p:txBody>
      </p:sp>
      <p:sp>
        <p:nvSpPr>
          <p:cNvPr id="237" name="Some examples.  Do you see any problems?"/>
          <p:cNvSpPr txBox="1"/>
          <p:nvPr>
            <p:ph type="body" sz="quarter" idx="1"/>
          </p:nvPr>
        </p:nvSpPr>
        <p:spPr>
          <a:xfrm>
            <a:off x="508000" y="2628900"/>
            <a:ext cx="11988800" cy="953741"/>
          </a:xfrm>
          <a:prstGeom prst="rect">
            <a:avLst/>
          </a:prstGeom>
        </p:spPr>
        <p:txBody>
          <a:bodyPr/>
          <a:lstStyle/>
          <a:p>
            <a:pPr/>
            <a:r>
              <a:t>Some examples.  Do you see any problems?</a:t>
            </a:r>
          </a:p>
        </p:txBody>
      </p:sp>
      <p:sp>
        <p:nvSpPr>
          <p:cNvPr id="2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import sys…"/>
          <p:cNvSpPr txBox="1"/>
          <p:nvPr/>
        </p:nvSpPr>
        <p:spPr>
          <a:xfrm>
            <a:off x="1376585" y="3500515"/>
            <a:ext cx="5235775" cy="397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latin typeface="Andale Mono"/>
                <a:ea typeface="Andale Mono"/>
                <a:cs typeface="Andale Mono"/>
                <a:sym typeface="Andale Mono"/>
              </a:defRPr>
            </a:pPr>
            <a:r>
              <a:t>import sys</a:t>
            </a:r>
          </a:p>
          <a:p>
            <a:pPr>
              <a:defRPr>
                <a:solidFill>
                  <a:srgbClr val="000000"/>
                </a:solidFill>
                <a:latin typeface="Andale Mono"/>
                <a:ea typeface="Andale Mono"/>
                <a:cs typeface="Andale Mono"/>
                <a:sym typeface="Andale Mono"/>
              </a:defRPr>
            </a:pPr>
            <a:r>
              <a:t>     </a:t>
            </a:r>
            <a:r>
              <a:rPr>
                <a:latin typeface="Ernestine Pro"/>
                <a:ea typeface="Ernestine Pro"/>
                <a:cs typeface="Ernestine Pro"/>
                <a:sym typeface="Ernestine Pro"/>
              </a:rPr>
              <a:t>call using sys.argv</a:t>
            </a:r>
            <a:endParaRPr>
              <a:latin typeface="Ernestine Pro"/>
              <a:ea typeface="Ernestine Pro"/>
              <a:cs typeface="Ernestine Pro"/>
              <a:sym typeface="Ernestine Pro"/>
            </a:endParaRPr>
          </a:p>
          <a:p>
            <a:pPr>
              <a:defRPr>
                <a:solidFill>
                  <a:srgbClr val="000000"/>
                </a:solidFill>
                <a:latin typeface="Andale Mono"/>
                <a:ea typeface="Andale Mono"/>
                <a:cs typeface="Andale Mono"/>
                <a:sym typeface="Andale Mono"/>
              </a:defRPr>
            </a:pPr>
          </a:p>
          <a:p>
            <a:pPr>
              <a:defRPr>
                <a:solidFill>
                  <a:srgbClr val="000000"/>
                </a:solidFill>
                <a:latin typeface="Andale Mono"/>
                <a:ea typeface="Andale Mono"/>
                <a:cs typeface="Andale Mono"/>
                <a:sym typeface="Andale Mono"/>
              </a:defRPr>
            </a:pPr>
            <a:r>
              <a:t>from sys import args as args</a:t>
            </a:r>
          </a:p>
          <a:p>
            <a:pPr>
              <a:defRPr>
                <a:solidFill>
                  <a:srgbClr val="000000"/>
                </a:solidFill>
                <a:latin typeface="Andale Mono"/>
                <a:ea typeface="Andale Mono"/>
                <a:cs typeface="Andale Mono"/>
                <a:sym typeface="Andale Mono"/>
              </a:defRPr>
            </a:pPr>
            <a:r>
              <a:t>     </a:t>
            </a:r>
            <a:r>
              <a:rPr>
                <a:latin typeface="Ernestine Pro"/>
                <a:ea typeface="Ernestine Pro"/>
                <a:cs typeface="Ernestine Pro"/>
                <a:sym typeface="Ernestine Pro"/>
              </a:rPr>
              <a:t>call using “argv”</a:t>
            </a:r>
            <a:endParaRPr>
              <a:latin typeface="Ernestine Pro"/>
              <a:ea typeface="Ernestine Pro"/>
              <a:cs typeface="Ernestine Pro"/>
              <a:sym typeface="Ernestine Pro"/>
            </a:endParaRPr>
          </a:p>
          <a:p>
            <a:pPr>
              <a:defRPr>
                <a:solidFill>
                  <a:srgbClr val="000000"/>
                </a:solidFill>
                <a:latin typeface="Andale Mono"/>
                <a:ea typeface="Andale Mono"/>
                <a:cs typeface="Andale Mono"/>
                <a:sym typeface="Andale Mono"/>
              </a:defRPr>
            </a:pPr>
          </a:p>
          <a:p>
            <a:pPr>
              <a:defRPr>
                <a:solidFill>
                  <a:srgbClr val="000000"/>
                </a:solidFill>
                <a:latin typeface="Andale Mono"/>
                <a:ea typeface="Andale Mono"/>
                <a:cs typeface="Andale Mono"/>
                <a:sym typeface="Andale Mono"/>
              </a:defRPr>
            </a:pPr>
            <a:r>
              <a:t>import sys as s</a:t>
            </a:r>
          </a:p>
          <a:p>
            <a:pPr>
              <a:defRPr>
                <a:solidFill>
                  <a:srgbClr val="000000"/>
                </a:solidFill>
                <a:latin typeface="Andale Mono"/>
                <a:ea typeface="Andale Mono"/>
                <a:cs typeface="Andale Mono"/>
                <a:sym typeface="Andale Mono"/>
              </a:defRPr>
            </a:pPr>
            <a:r>
              <a:t>     </a:t>
            </a:r>
            <a:r>
              <a:rPr>
                <a:latin typeface="Ernestine Pro"/>
                <a:ea typeface="Ernestine Pro"/>
                <a:cs typeface="Ernestine Pro"/>
                <a:sym typeface="Ernestine Pro"/>
              </a:rPr>
              <a:t>call with s.argv</a:t>
            </a:r>
            <a:endParaRPr>
              <a:latin typeface="Ernestine Pro"/>
              <a:ea typeface="Ernestine Pro"/>
              <a:cs typeface="Ernestine Pro"/>
              <a:sym typeface="Ernestine Pro"/>
            </a:endParaRPr>
          </a:p>
          <a:p>
            <a:pPr>
              <a:defRPr>
                <a:solidFill>
                  <a:srgbClr val="000000"/>
                </a:solidFill>
                <a:latin typeface="Andale Mono"/>
                <a:ea typeface="Andale Mono"/>
                <a:cs typeface="Andale Mono"/>
                <a:sym typeface="Andale Mono"/>
              </a:defRPr>
            </a:pPr>
          </a:p>
          <a:p>
            <a:pPr>
              <a:defRPr>
                <a:solidFill>
                  <a:srgbClr val="000000"/>
                </a:solidFill>
                <a:latin typeface="Andale Mono"/>
                <a:ea typeface="Andale Mono"/>
                <a:cs typeface="Andale Mono"/>
                <a:sym typeface="Andale Mono"/>
              </a:defRPr>
            </a:pPr>
            <a:r>
              <a:t>import sys.argv as s</a:t>
            </a:r>
          </a:p>
          <a:p>
            <a:pPr>
              <a:defRPr>
                <a:solidFill>
                  <a:srgbClr val="000000"/>
                </a:solidFill>
                <a:latin typeface="Andale Mono"/>
                <a:ea typeface="Andale Mono"/>
                <a:cs typeface="Andale Mono"/>
                <a:sym typeface="Andale Mono"/>
              </a:defRPr>
            </a:pPr>
            <a:r>
              <a:t>     </a:t>
            </a:r>
            <a:r>
              <a:rPr>
                <a:latin typeface="Ernestine Pro"/>
                <a:ea typeface="Ernestine Pro"/>
                <a:cs typeface="Ernestine Pro"/>
                <a:sym typeface="Ernestine Pro"/>
              </a:rPr>
              <a:t>call as 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Packets &amp; Modules"/>
          <p:cNvSpPr txBox="1"/>
          <p:nvPr>
            <p:ph type="title"/>
          </p:nvPr>
        </p:nvSpPr>
        <p:spPr>
          <a:prstGeom prst="rect">
            <a:avLst/>
          </a:prstGeom>
        </p:spPr>
        <p:txBody>
          <a:bodyPr/>
          <a:lstStyle>
            <a:lvl1pPr defTabSz="514095">
              <a:spcBef>
                <a:spcPts val="1400"/>
              </a:spcBef>
              <a:defRPr sz="6160"/>
            </a:lvl1pPr>
          </a:lstStyle>
          <a:p>
            <a:pPr/>
            <a:r>
              <a:t>Packets &amp; Modules</a:t>
            </a:r>
          </a:p>
        </p:txBody>
      </p:sp>
      <p:sp>
        <p:nvSpPr>
          <p:cNvPr id="242" name="Definitions:…"/>
          <p:cNvSpPr txBox="1"/>
          <p:nvPr>
            <p:ph type="body" idx="1"/>
          </p:nvPr>
        </p:nvSpPr>
        <p:spPr>
          <a:xfrm>
            <a:off x="508000" y="2146300"/>
            <a:ext cx="11988800" cy="6096000"/>
          </a:xfrm>
          <a:prstGeom prst="rect">
            <a:avLst/>
          </a:prstGeom>
        </p:spPr>
        <p:txBody>
          <a:bodyPr/>
          <a:lstStyle/>
          <a:p>
            <a:pPr/>
            <a:r>
              <a:t>Definitions:</a:t>
            </a:r>
          </a:p>
          <a:p>
            <a:pPr lvl="1"/>
            <a:r>
              <a:rPr>
                <a:solidFill>
                  <a:srgbClr val="BE3E32"/>
                </a:solidFill>
              </a:rPr>
              <a:t>Module</a:t>
            </a:r>
            <a:r>
              <a:t>:  a .py file with related functions</a:t>
            </a:r>
          </a:p>
          <a:p>
            <a:pPr lvl="1"/>
            <a:r>
              <a:rPr>
                <a:solidFill>
                  <a:srgbClr val="BE3E32"/>
                </a:solidFill>
              </a:rPr>
              <a:t>Package</a:t>
            </a:r>
            <a:r>
              <a:t>: a folder of related modules</a:t>
            </a:r>
          </a:p>
          <a:p>
            <a:pPr lvl="1"/>
            <a:r>
              <a:rPr>
                <a:solidFill>
                  <a:srgbClr val="BE3E32"/>
                </a:solidFill>
              </a:rPr>
              <a:t>Import</a:t>
            </a:r>
            <a:r>
              <a:t>: import packages and modules or parts of modules with “import” or “from xxx import yyy”</a:t>
            </a:r>
          </a:p>
          <a:p>
            <a:pPr/>
            <a:r>
              <a:t>How we import a module affects references to the code later in our code … </a:t>
            </a:r>
          </a:p>
        </p:txBody>
      </p:sp>
      <p:sp>
        <p:nvSpPr>
          <p:cNvPr id="2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 name="com.jdbcodbc.sql"/>
          <p:cNvSpPr txBox="1"/>
          <p:nvPr/>
        </p:nvSpPr>
        <p:spPr>
          <a:xfrm>
            <a:off x="9403655" y="8195071"/>
            <a:ext cx="211317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com.jdbcodbc.sql</a:t>
            </a:r>
          </a:p>
        </p:txBody>
      </p:sp>
      <p:pic>
        <p:nvPicPr>
          <p:cNvPr id="245" name="folder.png" descr="folder.png"/>
          <p:cNvPicPr>
            <a:picLocks noChangeAspect="1"/>
          </p:cNvPicPr>
          <p:nvPr/>
        </p:nvPicPr>
        <p:blipFill>
          <a:blip r:embed="rId2">
            <a:extLst/>
          </a:blip>
          <a:srcRect l="0" t="0" r="0" b="0"/>
          <a:stretch>
            <a:fillRect/>
          </a:stretch>
        </p:blipFill>
        <p:spPr>
          <a:xfrm>
            <a:off x="5276056" y="7477521"/>
            <a:ext cx="1226435" cy="1046958"/>
          </a:xfrm>
          <a:prstGeom prst="rect">
            <a:avLst/>
          </a:prstGeom>
          <a:ln w="12700">
            <a:miter lim="400000"/>
          </a:ln>
        </p:spPr>
      </p:pic>
      <p:pic>
        <p:nvPicPr>
          <p:cNvPr id="246" name="folder.png" descr="folder.png"/>
          <p:cNvPicPr>
            <a:picLocks noChangeAspect="1"/>
          </p:cNvPicPr>
          <p:nvPr/>
        </p:nvPicPr>
        <p:blipFill>
          <a:blip r:embed="rId2">
            <a:extLst/>
          </a:blip>
          <a:stretch>
            <a:fillRect/>
          </a:stretch>
        </p:blipFill>
        <p:spPr>
          <a:xfrm>
            <a:off x="6547081" y="7960121"/>
            <a:ext cx="1226436" cy="1046958"/>
          </a:xfrm>
          <a:prstGeom prst="rect">
            <a:avLst/>
          </a:prstGeom>
          <a:ln w="12700">
            <a:miter lim="400000"/>
          </a:ln>
        </p:spPr>
      </p:pic>
      <p:pic>
        <p:nvPicPr>
          <p:cNvPr id="247" name="folder.png" descr="folder.png"/>
          <p:cNvPicPr>
            <a:picLocks noChangeAspect="1"/>
          </p:cNvPicPr>
          <p:nvPr/>
        </p:nvPicPr>
        <p:blipFill>
          <a:blip r:embed="rId2">
            <a:extLst/>
          </a:blip>
          <a:stretch>
            <a:fillRect/>
          </a:stretch>
        </p:blipFill>
        <p:spPr>
          <a:xfrm>
            <a:off x="7818197" y="8309371"/>
            <a:ext cx="1226436" cy="1046958"/>
          </a:xfrm>
          <a:prstGeom prst="rect">
            <a:avLst/>
          </a:prstGeom>
          <a:ln w="12700">
            <a:miter lim="400000"/>
          </a:ln>
        </p:spPr>
      </p:pic>
      <p:sp>
        <p:nvSpPr>
          <p:cNvPr id="248" name="Tangent: some imports are bound to actual file locations."/>
          <p:cNvSpPr txBox="1"/>
          <p:nvPr/>
        </p:nvSpPr>
        <p:spPr>
          <a:xfrm>
            <a:off x="999058" y="8207771"/>
            <a:ext cx="4216302"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Tangent: some imports are bound to actual file locations.</a:t>
            </a:r>
          </a:p>
        </p:txBody>
      </p:sp>
      <p:sp>
        <p:nvSpPr>
          <p:cNvPr id="249" name="Line"/>
          <p:cNvSpPr/>
          <p:nvPr/>
        </p:nvSpPr>
        <p:spPr>
          <a:xfrm>
            <a:off x="774699" y="7696200"/>
            <a:ext cx="11638472" cy="0"/>
          </a:xfrm>
          <a:prstGeom prst="line">
            <a:avLst/>
          </a:prstGeom>
          <a:ln w="25400">
            <a:solidFill>
              <a:srgbClr val="414141"/>
            </a:solidFill>
            <a:miter lim="400000"/>
          </a:ln>
        </p:spPr>
        <p:txBody>
          <a:bodyPr lIns="50800" tIns="50800" rIns="50800" bIns="50800" anchor="ctr"/>
          <a:lstStyle/>
          <a:p>
            <a:pPr algn="ctr">
              <a:defRPr sz="3200">
                <a:latin typeface="Palatino"/>
                <a:ea typeface="Palatino"/>
                <a:cs typeface="Palatino"/>
                <a:sym typeface="Palatino"/>
              </a:defRPr>
            </a:pPr>
          </a:p>
        </p:txBody>
      </p:sp>
      <p:sp>
        <p:nvSpPr>
          <p:cNvPr id="250" name="com"/>
          <p:cNvSpPr txBox="1"/>
          <p:nvPr/>
        </p:nvSpPr>
        <p:spPr>
          <a:xfrm>
            <a:off x="5553996" y="7909321"/>
            <a:ext cx="657607"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1">
                    <a:hueOff val="-113918"/>
                    <a:satOff val="19024"/>
                    <a:lumOff val="19749"/>
                  </a:schemeClr>
                </a:solidFill>
                <a:latin typeface="Ernestine Pro"/>
                <a:ea typeface="Ernestine Pro"/>
                <a:cs typeface="Ernestine Pro"/>
                <a:sym typeface="Ernestine Pro"/>
              </a:defRPr>
            </a:lvl1pPr>
          </a:lstStyle>
          <a:p>
            <a:pPr/>
            <a:r>
              <a:t>com</a:t>
            </a:r>
          </a:p>
        </p:txBody>
      </p:sp>
      <p:sp>
        <p:nvSpPr>
          <p:cNvPr id="251" name="jdbcodbc"/>
          <p:cNvSpPr txBox="1"/>
          <p:nvPr/>
        </p:nvSpPr>
        <p:spPr>
          <a:xfrm>
            <a:off x="6594764" y="8245871"/>
            <a:ext cx="11500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chemeClr val="accent1">
                    <a:hueOff val="-113918"/>
                    <a:satOff val="19024"/>
                    <a:lumOff val="19749"/>
                  </a:schemeClr>
                </a:solidFill>
                <a:latin typeface="Ernestine Pro"/>
                <a:ea typeface="Ernestine Pro"/>
                <a:cs typeface="Ernestine Pro"/>
                <a:sym typeface="Ernestine Pro"/>
              </a:defRPr>
            </a:lvl1pPr>
          </a:lstStyle>
          <a:p>
            <a:pPr/>
            <a:r>
              <a:t>jdbcodbc</a:t>
            </a:r>
          </a:p>
        </p:txBody>
      </p:sp>
      <p:sp>
        <p:nvSpPr>
          <p:cNvPr id="252" name="sql"/>
          <p:cNvSpPr txBox="1"/>
          <p:nvPr/>
        </p:nvSpPr>
        <p:spPr>
          <a:xfrm>
            <a:off x="8197895" y="8766571"/>
            <a:ext cx="48971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1">
                    <a:hueOff val="-113918"/>
                    <a:satOff val="19024"/>
                    <a:lumOff val="19749"/>
                  </a:schemeClr>
                </a:solidFill>
                <a:latin typeface="Ernestine Pro"/>
                <a:ea typeface="Ernestine Pro"/>
                <a:cs typeface="Ernestine Pro"/>
                <a:sym typeface="Ernestine Pro"/>
              </a:defRPr>
            </a:lvl1pPr>
          </a:lstStyle>
          <a:p>
            <a:pPr/>
            <a:r>
              <a:t>sql</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Shape 259" descr="Shape 259"/>
          <p:cNvPicPr>
            <a:picLocks noChangeAspect="1"/>
          </p:cNvPicPr>
          <p:nvPr/>
        </p:nvPicPr>
        <p:blipFill>
          <a:blip r:embed="rId2">
            <a:extLst/>
          </a:blip>
          <a:stretch>
            <a:fillRect/>
          </a:stretch>
        </p:blipFill>
        <p:spPr>
          <a:xfrm>
            <a:off x="226733" y="6787903"/>
            <a:ext cx="5112680" cy="1015649"/>
          </a:xfrm>
          <a:prstGeom prst="rect">
            <a:avLst/>
          </a:prstGeom>
          <a:ln w="12700">
            <a:miter lim="400000"/>
          </a:ln>
        </p:spPr>
      </p:pic>
      <p:sp>
        <p:nvSpPr>
          <p:cNvPr id="255" name="Packets &amp; Modules"/>
          <p:cNvSpPr txBox="1"/>
          <p:nvPr>
            <p:ph type="title"/>
          </p:nvPr>
        </p:nvSpPr>
        <p:spPr>
          <a:prstGeom prst="rect">
            <a:avLst/>
          </a:prstGeom>
        </p:spPr>
        <p:txBody>
          <a:bodyPr/>
          <a:lstStyle>
            <a:lvl1pPr defTabSz="514095">
              <a:spcBef>
                <a:spcPts val="1400"/>
              </a:spcBef>
              <a:defRPr sz="6160"/>
            </a:lvl1pPr>
          </a:lstStyle>
          <a:p>
            <a:pPr/>
            <a:r>
              <a:t>Packets &amp; Modules</a:t>
            </a:r>
          </a:p>
        </p:txBody>
      </p:sp>
      <p:sp>
        <p:nvSpPr>
          <p:cNvPr id="2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7" name="Shape 245" descr="Shape 245"/>
          <p:cNvPicPr>
            <a:picLocks noChangeAspect="1"/>
          </p:cNvPicPr>
          <p:nvPr/>
        </p:nvPicPr>
        <p:blipFill>
          <a:blip r:embed="rId3">
            <a:extLst/>
          </a:blip>
          <a:stretch>
            <a:fillRect/>
          </a:stretch>
        </p:blipFill>
        <p:spPr>
          <a:xfrm>
            <a:off x="272133" y="2366990"/>
            <a:ext cx="5698376" cy="2448052"/>
          </a:xfrm>
          <a:prstGeom prst="rect">
            <a:avLst/>
          </a:prstGeom>
          <a:ln w="12700">
            <a:miter lim="400000"/>
          </a:ln>
        </p:spPr>
      </p:pic>
      <p:sp>
        <p:nvSpPr>
          <p:cNvPr id="258" name="We can  import the whole package…"/>
          <p:cNvSpPr txBox="1"/>
          <p:nvPr/>
        </p:nvSpPr>
        <p:spPr>
          <a:xfrm>
            <a:off x="245673" y="4849680"/>
            <a:ext cx="4242244" cy="7463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11479" indent="-342900" defTabSz="822958">
              <a:lnSpc>
                <a:spcPct val="90000"/>
              </a:lnSpc>
              <a:spcBef>
                <a:spcPts val="1400"/>
              </a:spcBef>
              <a:buClr>
                <a:srgbClr val="434343"/>
              </a:buClr>
              <a:buSzPts val="2100"/>
              <a:buFont typeface="Arial"/>
              <a:buChar char="●"/>
              <a:defRPr sz="2100">
                <a:solidFill>
                  <a:srgbClr val="434343"/>
                </a:solidFill>
                <a:latin typeface="FreightSans Pro"/>
                <a:ea typeface="FreightSans Pro"/>
                <a:cs typeface="FreightSans Pro"/>
                <a:sym typeface="FreightSans Pro"/>
              </a:defRPr>
            </a:pPr>
            <a:r>
              <a:t>We can  import the whole package </a:t>
            </a:r>
          </a:p>
          <a:p>
            <a:pPr lvl="1" marL="822958" indent="-342900" defTabSz="822958">
              <a:lnSpc>
                <a:spcPct val="90000"/>
              </a:lnSpc>
              <a:buClr>
                <a:srgbClr val="434343"/>
              </a:buClr>
              <a:buSzPts val="2100"/>
              <a:buFont typeface="Arial"/>
              <a:buChar char="○"/>
              <a:defRPr sz="2100">
                <a:solidFill>
                  <a:srgbClr val="434343"/>
                </a:solidFill>
                <a:latin typeface="FreightSans Pro"/>
                <a:ea typeface="FreightSans Pro"/>
                <a:cs typeface="FreightSans Pro"/>
                <a:sym typeface="FreightSans Pro"/>
              </a:defRPr>
            </a:pPr>
            <a:r>
              <a:t> </a:t>
            </a:r>
            <a:r>
              <a:rPr b="1">
                <a:solidFill>
                  <a:srgbClr val="7D1E3E"/>
                </a:solidFill>
                <a:latin typeface="Courier"/>
                <a:ea typeface="Courier"/>
                <a:cs typeface="Courier"/>
                <a:sym typeface="Courier"/>
              </a:rPr>
              <a:t>import numpy</a:t>
            </a:r>
          </a:p>
        </p:txBody>
      </p:sp>
      <p:sp>
        <p:nvSpPr>
          <p:cNvPr id="259" name="Tangent: not uncommon to…"/>
          <p:cNvSpPr txBox="1"/>
          <p:nvPr/>
        </p:nvSpPr>
        <p:spPr>
          <a:xfrm>
            <a:off x="7957988" y="7734300"/>
            <a:ext cx="3264714"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Tangent: not uncommon to </a:t>
            </a:r>
          </a:p>
          <a:p>
            <a:pPr/>
            <a:r>
              <a:t>have a full library </a:t>
            </a:r>
          </a:p>
          <a:p>
            <a:pPr/>
            <a:r>
              <a:t>and a “minimum” version, </a:t>
            </a:r>
          </a:p>
          <a:p>
            <a:pPr/>
            <a:r>
              <a:t>e.g., d3-min.js versus d3.js</a:t>
            </a:r>
          </a:p>
        </p:txBody>
      </p:sp>
      <p:pic>
        <p:nvPicPr>
          <p:cNvPr id="260" name="Shape 252" descr="Shape 252"/>
          <p:cNvPicPr>
            <a:picLocks noChangeAspect="1"/>
          </p:cNvPicPr>
          <p:nvPr/>
        </p:nvPicPr>
        <p:blipFill>
          <a:blip r:embed="rId4">
            <a:extLst/>
          </a:blip>
          <a:stretch>
            <a:fillRect/>
          </a:stretch>
        </p:blipFill>
        <p:spPr>
          <a:xfrm>
            <a:off x="6990512" y="2402066"/>
            <a:ext cx="4832959" cy="2116533"/>
          </a:xfrm>
          <a:prstGeom prst="rect">
            <a:avLst/>
          </a:prstGeom>
          <a:ln w="12700">
            <a:miter lim="400000"/>
          </a:ln>
        </p:spPr>
      </p:pic>
      <p:sp>
        <p:nvSpPr>
          <p:cNvPr id="261" name="First in current directory…"/>
          <p:cNvSpPr txBox="1"/>
          <p:nvPr/>
        </p:nvSpPr>
        <p:spPr>
          <a:xfrm>
            <a:off x="6955269" y="4673315"/>
            <a:ext cx="5520462" cy="10991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42900" defTabSz="914400">
              <a:lnSpc>
                <a:spcPct val="115000"/>
              </a:lnSpc>
              <a:spcBef>
                <a:spcPts val="1600"/>
              </a:spcBef>
              <a:buClr>
                <a:srgbClr val="434343"/>
              </a:buClr>
              <a:buSzPts val="1800"/>
              <a:buFont typeface="Arial"/>
              <a:buChar char="●"/>
              <a:defRPr sz="1800">
                <a:solidFill>
                  <a:srgbClr val="434343"/>
                </a:solidFill>
                <a:latin typeface="FreightSans Pro"/>
                <a:ea typeface="FreightSans Pro"/>
                <a:cs typeface="FreightSans Pro"/>
                <a:sym typeface="FreightSans Pro"/>
              </a:defRPr>
            </a:pPr>
            <a:r>
              <a:t>First in current directory</a:t>
            </a:r>
          </a:p>
          <a:p>
            <a:pPr marL="457200" indent="-342900" defTabSz="914400">
              <a:lnSpc>
                <a:spcPct val="115000"/>
              </a:lnSpc>
              <a:buClr>
                <a:srgbClr val="434343"/>
              </a:buClr>
              <a:buSzPts val="1800"/>
              <a:buFont typeface="Arial"/>
              <a:buChar char="●"/>
              <a:defRPr sz="1800">
                <a:solidFill>
                  <a:srgbClr val="434343"/>
                </a:solidFill>
                <a:latin typeface="FreightSans Pro"/>
                <a:ea typeface="FreightSans Pro"/>
                <a:cs typeface="FreightSans Pro"/>
                <a:sym typeface="FreightSans Pro"/>
              </a:defRPr>
            </a:pPr>
            <a:r>
              <a:t>Then down the sys.path list</a:t>
            </a:r>
          </a:p>
          <a:p>
            <a:pPr marL="457200" indent="-342900" defTabSz="914400">
              <a:lnSpc>
                <a:spcPct val="115000"/>
              </a:lnSpc>
              <a:buClr>
                <a:srgbClr val="434343"/>
              </a:buClr>
              <a:buSzPts val="1800"/>
              <a:buFont typeface="Arial"/>
              <a:buChar char="●"/>
              <a:defRPr sz="1800">
                <a:solidFill>
                  <a:srgbClr val="434343"/>
                </a:solidFill>
                <a:latin typeface="FreightSans Pro"/>
                <a:ea typeface="FreightSans Pro"/>
                <a:cs typeface="FreightSans Pro"/>
                <a:sym typeface="FreightSans Pro"/>
              </a:defRPr>
            </a:pPr>
            <a:r>
              <a:t>You can modify the search path with sys.path.append()</a:t>
            </a:r>
          </a:p>
        </p:txBody>
      </p:sp>
      <p:sp>
        <p:nvSpPr>
          <p:cNvPr id="262" name="import sys…"/>
          <p:cNvSpPr txBox="1"/>
          <p:nvPr/>
        </p:nvSpPr>
        <p:spPr>
          <a:xfrm>
            <a:off x="7101216" y="6071116"/>
            <a:ext cx="3155818" cy="1209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914400">
              <a:defRPr sz="2000">
                <a:solidFill>
                  <a:srgbClr val="2A3990"/>
                </a:solidFill>
                <a:latin typeface="Andale Mono"/>
                <a:ea typeface="Andale Mono"/>
                <a:cs typeface="Andale Mono"/>
                <a:sym typeface="Andale Mono"/>
              </a:defRPr>
            </a:pPr>
            <a:r>
              <a:t>import sys</a:t>
            </a:r>
          </a:p>
          <a:p>
            <a:pPr defTabSz="914400">
              <a:defRPr sz="2000">
                <a:solidFill>
                  <a:srgbClr val="2A3990"/>
                </a:solidFill>
                <a:latin typeface="Andale Mono"/>
                <a:ea typeface="Andale Mono"/>
                <a:cs typeface="Andale Mono"/>
                <a:sym typeface="Andale Mono"/>
              </a:defRPr>
            </a:pPr>
            <a:r>
              <a:t>for place in sys.path:</a:t>
            </a:r>
          </a:p>
          <a:p>
            <a:pPr defTabSz="914400">
              <a:defRPr sz="2000">
                <a:solidFill>
                  <a:srgbClr val="2A3990"/>
                </a:solidFill>
                <a:latin typeface="Andale Mono"/>
                <a:ea typeface="Andale Mono"/>
                <a:cs typeface="Andale Mono"/>
                <a:sym typeface="Andale Mono"/>
              </a:defRPr>
            </a:pPr>
            <a:r>
              <a:t>     print(place)</a:t>
            </a:r>
          </a:p>
        </p:txBody>
      </p:sp>
      <p:sp>
        <p:nvSpPr>
          <p:cNvPr id="263" name="1"/>
          <p:cNvSpPr txBox="1"/>
          <p:nvPr/>
        </p:nvSpPr>
        <p:spPr>
          <a:xfrm>
            <a:off x="335185" y="1581149"/>
            <a:ext cx="403734"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BE3E32"/>
                </a:solidFill>
                <a:latin typeface="Ernestine Pro"/>
                <a:ea typeface="Ernestine Pro"/>
                <a:cs typeface="Ernestine Pro"/>
                <a:sym typeface="Ernestine Pro"/>
              </a:defRPr>
            </a:lvl1pPr>
          </a:lstStyle>
          <a:p>
            <a:pPr/>
            <a:r>
              <a:t>1</a:t>
            </a:r>
          </a:p>
        </p:txBody>
      </p:sp>
      <p:sp>
        <p:nvSpPr>
          <p:cNvPr id="264" name="2"/>
          <p:cNvSpPr txBox="1"/>
          <p:nvPr/>
        </p:nvSpPr>
        <p:spPr>
          <a:xfrm>
            <a:off x="6901085" y="1581149"/>
            <a:ext cx="514796"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BE3E32"/>
                </a:solidFill>
                <a:latin typeface="Ernestine Pro"/>
                <a:ea typeface="Ernestine Pro"/>
                <a:cs typeface="Ernestine Pro"/>
                <a:sym typeface="Ernestine Pro"/>
              </a:defRPr>
            </a:lvl1pPr>
          </a:lstStyle>
          <a:p>
            <a:pPr/>
            <a:r>
              <a:t>2</a:t>
            </a:r>
          </a:p>
        </p:txBody>
      </p:sp>
      <p:sp>
        <p:nvSpPr>
          <p:cNvPr id="265" name="3"/>
          <p:cNvSpPr txBox="1"/>
          <p:nvPr/>
        </p:nvSpPr>
        <p:spPr>
          <a:xfrm>
            <a:off x="291097" y="6064249"/>
            <a:ext cx="491910"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BE3E32"/>
                </a:solidFill>
                <a:latin typeface="Ernestine Pro"/>
                <a:ea typeface="Ernestine Pro"/>
                <a:cs typeface="Ernestine Pro"/>
                <a:sym typeface="Ernestine Pro"/>
              </a:defRPr>
            </a:lvl1pPr>
          </a:lstStyle>
          <a:p>
            <a:pPr/>
            <a:r>
              <a:t>3</a:t>
            </a:r>
          </a:p>
        </p:txBody>
      </p:sp>
      <p:sp>
        <p:nvSpPr>
          <p:cNvPr id="266" name="Run the help() command to see functions in a package…"/>
          <p:cNvSpPr txBox="1"/>
          <p:nvPr/>
        </p:nvSpPr>
        <p:spPr>
          <a:xfrm>
            <a:off x="227330" y="7813700"/>
            <a:ext cx="5463540" cy="10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25194" indent="-330708" defTabSz="850391">
              <a:spcBef>
                <a:spcPts val="1400"/>
              </a:spcBef>
              <a:buClr>
                <a:srgbClr val="000000"/>
              </a:buClr>
              <a:buSzPts val="1800"/>
              <a:buFont typeface="Arial"/>
              <a:buChar char="●"/>
              <a:defRPr sz="1800">
                <a:solidFill>
                  <a:srgbClr val="000000"/>
                </a:solidFill>
                <a:latin typeface="FreightSans Pro"/>
                <a:ea typeface="FreightSans Pro"/>
                <a:cs typeface="FreightSans Pro"/>
                <a:sym typeface="FreightSans Pro"/>
              </a:defRPr>
            </a:pPr>
            <a:r>
              <a:t>Run the help() command to see functions in a package</a:t>
            </a:r>
          </a:p>
          <a:p>
            <a:pPr marL="425194" indent="-330708" defTabSz="850391">
              <a:buClr>
                <a:srgbClr val="434343"/>
              </a:buClr>
              <a:buSzPts val="1800"/>
              <a:buFont typeface="Arial"/>
              <a:buChar char="●"/>
              <a:defRPr sz="1800">
                <a:solidFill>
                  <a:srgbClr val="000000"/>
                </a:solidFill>
                <a:latin typeface="FreightSans Pro"/>
                <a:ea typeface="FreightSans Pro"/>
                <a:cs typeface="FreightSans Pro"/>
                <a:sym typeface="FreightSans Pro"/>
              </a:defRPr>
            </a:pPr>
            <a:r>
              <a:t>! to invoke the command line in ipynb</a:t>
            </a:r>
          </a:p>
          <a:p>
            <a:pPr marL="425194" indent="-330708" defTabSz="850391">
              <a:buClr>
                <a:srgbClr val="000000"/>
              </a:buClr>
              <a:buSzPts val="1800"/>
              <a:buFont typeface="Arial"/>
              <a:buChar char="●"/>
              <a:defRPr sz="1800">
                <a:solidFill>
                  <a:srgbClr val="000000"/>
                </a:solidFill>
                <a:latin typeface="FreightSans Pro"/>
                <a:ea typeface="FreightSans Pro"/>
                <a:cs typeface="FreightSans Pro"/>
                <a:sym typeface="FreightSans Pro"/>
              </a:defRPr>
            </a:pPr>
            <a:r>
              <a:t>You can run or “cat” codes to print them directly</a:t>
            </a:r>
          </a:p>
        </p:txBody>
      </p:sp>
      <p:sp>
        <p:nvSpPr>
          <p:cNvPr id="267" name="4"/>
          <p:cNvSpPr txBox="1"/>
          <p:nvPr/>
        </p:nvSpPr>
        <p:spPr>
          <a:xfrm>
            <a:off x="7530097" y="7578835"/>
            <a:ext cx="530950"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BE3E32"/>
                </a:solidFill>
                <a:latin typeface="Ernestine Pro"/>
                <a:ea typeface="Ernestine Pro"/>
                <a:cs typeface="Ernestine Pro"/>
                <a:sym typeface="Ernestine Pro"/>
              </a:defRPr>
            </a:lvl1pPr>
          </a:lstStyle>
          <a:p>
            <a:pPr/>
            <a:r>
              <a:t>4</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Image" descr="Image"/>
          <p:cNvPicPr>
            <a:picLocks noChangeAspect="1"/>
          </p:cNvPicPr>
          <p:nvPr/>
        </p:nvPicPr>
        <p:blipFill>
          <a:blip r:embed="rId2">
            <a:extLst/>
          </a:blip>
          <a:stretch>
            <a:fillRect/>
          </a:stretch>
        </p:blipFill>
        <p:spPr>
          <a:xfrm>
            <a:off x="5924550" y="133350"/>
            <a:ext cx="3213100" cy="2527300"/>
          </a:xfrm>
          <a:prstGeom prst="rect">
            <a:avLst/>
          </a:prstGeom>
          <a:ln w="12700">
            <a:miter lim="400000"/>
          </a:ln>
        </p:spPr>
      </p:pic>
      <p:sp>
        <p:nvSpPr>
          <p:cNvPr id="270" name="Activity: wraps &amp; piggy"/>
          <p:cNvSpPr txBox="1"/>
          <p:nvPr>
            <p:ph type="title"/>
          </p:nvPr>
        </p:nvSpPr>
        <p:spPr>
          <a:prstGeom prst="rect">
            <a:avLst/>
          </a:prstGeom>
        </p:spPr>
        <p:txBody>
          <a:bodyPr/>
          <a:lstStyle>
            <a:lvl1pPr defTabSz="514095">
              <a:spcBef>
                <a:spcPts val="1400"/>
              </a:spcBef>
              <a:defRPr sz="6160"/>
            </a:lvl1pPr>
          </a:lstStyle>
          <a:p>
            <a:pPr/>
            <a:r>
              <a:t>Activity: wraps &amp; piggy</a:t>
            </a:r>
          </a:p>
        </p:txBody>
      </p:sp>
      <p:sp>
        <p:nvSpPr>
          <p:cNvPr id="271" name="Enjoy this week’s activity …"/>
          <p:cNvSpPr txBox="1"/>
          <p:nvPr>
            <p:ph type="body" sz="half" idx="1"/>
          </p:nvPr>
        </p:nvSpPr>
        <p:spPr>
          <a:xfrm>
            <a:off x="508000" y="2625568"/>
            <a:ext cx="6449765" cy="5217816"/>
          </a:xfrm>
          <a:prstGeom prst="rect">
            <a:avLst/>
          </a:prstGeom>
        </p:spPr>
        <p:txBody>
          <a:bodyPr/>
          <a:lstStyle/>
          <a:p>
            <a:pPr/>
            <a:r>
              <a:t>Enjoy this week’s activity … </a:t>
            </a:r>
          </a:p>
        </p:txBody>
      </p:sp>
      <p:sp>
        <p:nvSpPr>
          <p:cNvPr id="2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after activity: Libraries:…"/>
          <p:cNvSpPr txBox="1"/>
          <p:nvPr/>
        </p:nvSpPr>
        <p:spPr>
          <a:xfrm>
            <a:off x="508000" y="4938074"/>
            <a:ext cx="11988800" cy="3784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467359">
              <a:lnSpc>
                <a:spcPct val="90000"/>
              </a:lnSpc>
              <a:spcBef>
                <a:spcPts val="1200"/>
              </a:spcBef>
              <a:defRPr i="1" sz="5600">
                <a:solidFill>
                  <a:schemeClr val="accent1">
                    <a:hueOff val="369196"/>
                    <a:satOff val="13972"/>
                    <a:lumOff val="-24493"/>
                  </a:schemeClr>
                </a:solidFill>
                <a:latin typeface="+mn-lt"/>
                <a:ea typeface="+mn-ea"/>
                <a:cs typeface="+mn-cs"/>
                <a:sym typeface="UC Berkeley OS"/>
              </a:defRPr>
            </a:pPr>
            <a:r>
              <a:t>after activity: Libraries:</a:t>
            </a:r>
          </a:p>
          <a:p>
            <a:pPr defTabSz="467359">
              <a:lnSpc>
                <a:spcPct val="90000"/>
              </a:lnSpc>
              <a:spcBef>
                <a:spcPts val="1200"/>
              </a:spcBef>
              <a:defRPr i="1" sz="5600">
                <a:solidFill>
                  <a:schemeClr val="accent1">
                    <a:hueOff val="369196"/>
                    <a:satOff val="13972"/>
                    <a:lumOff val="-24493"/>
                  </a:schemeClr>
                </a:solidFill>
                <a:latin typeface="+mn-lt"/>
                <a:ea typeface="+mn-ea"/>
                <a:cs typeface="+mn-cs"/>
                <a:sym typeface="UC Berkeley OS"/>
              </a:defRPr>
            </a:pPr>
            <a:r>
              <a:t>     collections.counter()</a:t>
            </a:r>
          </a:p>
          <a:p>
            <a:pPr defTabSz="467359">
              <a:lnSpc>
                <a:spcPct val="90000"/>
              </a:lnSpc>
              <a:spcBef>
                <a:spcPts val="1200"/>
              </a:spcBef>
              <a:defRPr i="1" sz="5600">
                <a:solidFill>
                  <a:schemeClr val="accent1">
                    <a:hueOff val="369196"/>
                    <a:satOff val="13972"/>
                    <a:lumOff val="-24493"/>
                  </a:schemeClr>
                </a:solidFill>
                <a:latin typeface="+mn-lt"/>
                <a:ea typeface="+mn-ea"/>
                <a:cs typeface="+mn-cs"/>
                <a:sym typeface="UC Berkeley OS"/>
              </a:defRPr>
            </a:pPr>
            <a:r>
              <a:t>     date time</a:t>
            </a:r>
          </a:p>
          <a:p>
            <a:pPr defTabSz="467359">
              <a:lnSpc>
                <a:spcPct val="90000"/>
              </a:lnSpc>
              <a:spcBef>
                <a:spcPts val="1200"/>
              </a:spcBef>
              <a:defRPr i="1" sz="5600">
                <a:solidFill>
                  <a:schemeClr val="accent1">
                    <a:hueOff val="369196"/>
                    <a:satOff val="13972"/>
                    <a:lumOff val="-24493"/>
                  </a:schemeClr>
                </a:solidFill>
                <a:latin typeface="+mn-lt"/>
                <a:ea typeface="+mn-ea"/>
                <a:cs typeface="+mn-cs"/>
                <a:sym typeface="UC Berkeley OS"/>
              </a:defRPr>
            </a:pPr>
            <a:r>
              <a:t>     web scraping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tandard Libraries in Python"/>
          <p:cNvSpPr txBox="1"/>
          <p:nvPr>
            <p:ph type="title"/>
          </p:nvPr>
        </p:nvSpPr>
        <p:spPr>
          <a:prstGeom prst="rect">
            <a:avLst/>
          </a:prstGeom>
        </p:spPr>
        <p:txBody>
          <a:bodyPr/>
          <a:lstStyle>
            <a:lvl1pPr defTabSz="514095">
              <a:spcBef>
                <a:spcPts val="1400"/>
              </a:spcBef>
              <a:defRPr sz="6160"/>
            </a:lvl1pPr>
          </a:lstStyle>
          <a:p>
            <a:pPr/>
            <a:r>
              <a:t>Standard Libraries in Python</a:t>
            </a:r>
          </a:p>
        </p:txBody>
      </p:sp>
      <p:sp>
        <p:nvSpPr>
          <p:cNvPr id="276" name="why for loop when you can collection/counter()?!…"/>
          <p:cNvSpPr txBox="1"/>
          <p:nvPr>
            <p:ph type="body" idx="1"/>
          </p:nvPr>
        </p:nvSpPr>
        <p:spPr>
          <a:xfrm>
            <a:off x="508000" y="2273300"/>
            <a:ext cx="11988800" cy="6096000"/>
          </a:xfrm>
          <a:prstGeom prst="rect">
            <a:avLst/>
          </a:prstGeom>
        </p:spPr>
        <p:txBody>
          <a:bodyPr/>
          <a:lstStyle/>
          <a:p>
            <a:pPr/>
            <a:r>
              <a:t>why for loop when you can collection/counter()?!</a:t>
            </a:r>
          </a:p>
          <a:p>
            <a:pPr marL="0" indent="0" defTabSz="914400">
              <a:lnSpc>
                <a:spcPct val="90000"/>
              </a:lnSpc>
              <a:spcBef>
                <a:spcPts val="0"/>
              </a:spcBef>
              <a:buClrTx/>
              <a:buSzTx/>
              <a:buFontTx/>
              <a:buNone/>
              <a:defRPr sz="2800">
                <a:solidFill>
                  <a:srgbClr val="434343"/>
                </a:solidFill>
                <a:latin typeface="FreightSans Pro"/>
                <a:ea typeface="FreightSans Pro"/>
                <a:cs typeface="FreightSans Pro"/>
                <a:sym typeface="FreightSans Pro"/>
              </a:defRPr>
            </a:pPr>
            <a:r>
              <a:t>Quickly create a counting dictionary by passing in a list</a:t>
            </a:r>
            <a:br/>
            <a:r>
              <a:t>	1) Makes list</a:t>
            </a:r>
            <a:br/>
            <a:r>
              <a:t>	2) Passes into counter()</a:t>
            </a:r>
          </a:p>
          <a:p>
            <a:pPr marL="0" indent="0" defTabSz="914400">
              <a:lnSpc>
                <a:spcPct val="90000"/>
              </a:lnSpc>
              <a:spcBef>
                <a:spcPts val="0"/>
              </a:spcBef>
              <a:buClrTx/>
              <a:buSzTx/>
              <a:buFontTx/>
              <a:buNone/>
              <a:defRPr sz="2800">
                <a:solidFill>
                  <a:srgbClr val="434343"/>
                </a:solidFill>
                <a:latin typeface="FreightSans Pro"/>
                <a:ea typeface="FreightSans Pro"/>
                <a:cs typeface="FreightSans Pro"/>
                <a:sym typeface="FreightSans Pro"/>
              </a:defRPr>
            </a:pPr>
            <a:r>
              <a:t>Operations on counters</a:t>
            </a:r>
          </a:p>
          <a:p>
            <a:pPr lvl="1" marL="914400" indent="-317500" defTabSz="914400">
              <a:lnSpc>
                <a:spcPct val="90000"/>
              </a:lnSpc>
              <a:spcBef>
                <a:spcPts val="0"/>
              </a:spcBef>
              <a:buClr>
                <a:srgbClr val="434343"/>
              </a:buClr>
              <a:buSzPts val="2800"/>
              <a:buFont typeface="Arial"/>
              <a:buChar char="○"/>
              <a:defRPr sz="2800">
                <a:solidFill>
                  <a:srgbClr val="434343"/>
                </a:solidFill>
                <a:latin typeface="FreightSans Pro"/>
                <a:ea typeface="FreightSans Pro"/>
                <a:cs typeface="FreightSans Pro"/>
                <a:sym typeface="FreightSans Pro"/>
              </a:defRPr>
            </a:pPr>
            <a:r>
              <a:t>MyCounterObj.most_common()</a:t>
            </a:r>
          </a:p>
          <a:p>
            <a:pPr lvl="1" marL="914400" indent="-317500" defTabSz="914400">
              <a:lnSpc>
                <a:spcPct val="90000"/>
              </a:lnSpc>
              <a:spcBef>
                <a:spcPts val="0"/>
              </a:spcBef>
              <a:buClr>
                <a:srgbClr val="434343"/>
              </a:buClr>
              <a:buSzPts val="2800"/>
              <a:buFont typeface="Arial"/>
              <a:buChar char="○"/>
              <a:defRPr sz="2800">
                <a:solidFill>
                  <a:srgbClr val="434343"/>
                </a:solidFill>
                <a:latin typeface="FreightSans Pro"/>
                <a:ea typeface="FreightSans Pro"/>
                <a:cs typeface="FreightSans Pro"/>
                <a:sym typeface="FreightSans Pro"/>
              </a:defRPr>
            </a:pPr>
            <a:r>
              <a:t>Add, subtract, I (or), &amp;</a:t>
            </a:r>
          </a:p>
        </p:txBody>
      </p:sp>
      <p:sp>
        <p:nvSpPr>
          <p:cNvPr id="2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8" name="Shape 299" descr="Shape 299"/>
          <p:cNvPicPr>
            <a:picLocks noChangeAspect="1"/>
          </p:cNvPicPr>
          <p:nvPr/>
        </p:nvPicPr>
        <p:blipFill>
          <a:blip r:embed="rId2">
            <a:extLst/>
          </a:blip>
          <a:stretch>
            <a:fillRect/>
          </a:stretch>
        </p:blipFill>
        <p:spPr>
          <a:xfrm>
            <a:off x="693022" y="6712617"/>
            <a:ext cx="11618756" cy="2145986"/>
          </a:xfrm>
          <a:prstGeom prst="rect">
            <a:avLst/>
          </a:prstGeom>
          <a:ln w="12700">
            <a:miter lim="400000"/>
          </a:ln>
          <a:effectLst>
            <a:outerShdw sx="100000" sy="100000" kx="0" ky="0" algn="b" rotWithShape="0" blurRad="215900" dist="0" dir="16200000">
              <a:srgbClr val="000000">
                <a:alpha val="70000"/>
              </a:srgbClr>
            </a:outerShdw>
          </a:effectLst>
        </p:spPr>
      </p:pic>
      <p:sp>
        <p:nvSpPr>
          <p:cNvPr id="279" name="see also: counter1.py"/>
          <p:cNvSpPr txBox="1"/>
          <p:nvPr/>
        </p:nvSpPr>
        <p:spPr>
          <a:xfrm>
            <a:off x="10870510" y="4930913"/>
            <a:ext cx="1458975" cy="2686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defRPr sz="1400">
                <a:solidFill>
                  <a:srgbClr val="2A3990"/>
                </a:solidFill>
                <a:latin typeface="FreightSans Light"/>
                <a:ea typeface="FreightSans Light"/>
                <a:cs typeface="FreightSans Light"/>
                <a:sym typeface="FreightSans Light"/>
              </a:defRPr>
            </a:lvl1pPr>
          </a:lstStyle>
          <a:p>
            <a:pPr/>
            <a:r>
              <a:t>see also: counter1.py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tandard libraries: default values"/>
          <p:cNvSpPr txBox="1"/>
          <p:nvPr>
            <p:ph type="title"/>
          </p:nvPr>
        </p:nvSpPr>
        <p:spPr>
          <a:prstGeom prst="rect">
            <a:avLst/>
          </a:prstGeom>
        </p:spPr>
        <p:txBody>
          <a:bodyPr/>
          <a:lstStyle>
            <a:lvl1pPr defTabSz="514095">
              <a:spcBef>
                <a:spcPts val="1400"/>
              </a:spcBef>
              <a:defRPr sz="6160"/>
            </a:lvl1pPr>
          </a:lstStyle>
          <a:p>
            <a:pPr/>
            <a:r>
              <a:t>Standard libraries: default values</a:t>
            </a:r>
          </a:p>
        </p:txBody>
      </p:sp>
      <p:sp>
        <p:nvSpPr>
          <p:cNvPr id="282" name="Avoid key errors by using defaults.  Two flavors of defaults:…"/>
          <p:cNvSpPr txBox="1"/>
          <p:nvPr>
            <p:ph type="body" idx="1"/>
          </p:nvPr>
        </p:nvSpPr>
        <p:spPr>
          <a:xfrm>
            <a:off x="533400" y="2197100"/>
            <a:ext cx="12332792" cy="6096000"/>
          </a:xfrm>
          <a:prstGeom prst="rect">
            <a:avLst/>
          </a:prstGeom>
        </p:spPr>
        <p:txBody>
          <a:bodyPr/>
          <a:lstStyle/>
          <a:p>
            <a:pPr/>
            <a:r>
              <a:t>Avoid key errors by using defaults.  Two flavors of defaults:</a:t>
            </a:r>
          </a:p>
          <a:p>
            <a:pPr lvl="1"/>
            <a:r>
              <a:t>Regular dictionary: </a:t>
            </a:r>
            <a:r>
              <a:rPr sz="2700">
                <a:latin typeface="Andale Mono"/>
                <a:ea typeface="Andale Mono"/>
                <a:cs typeface="Andale Mono"/>
                <a:sym typeface="Andale Mono"/>
              </a:rPr>
              <a:t>dictionary_name.setdefault(KEY, VALUE)</a:t>
            </a:r>
          </a:p>
          <a:p>
            <a:pPr lvl="1"/>
            <a:r>
              <a:t>DefaultDict: </a:t>
            </a:r>
            <a:r>
              <a:rPr sz="2700">
                <a:latin typeface="Andale Mono"/>
                <a:ea typeface="Andale Mono"/>
                <a:cs typeface="Andale Mono"/>
                <a:sym typeface="Andale Mono"/>
              </a:rPr>
              <a:t>collections.defaultdict(defaultvalue)</a:t>
            </a:r>
            <a:r>
              <a:t> #default is a function, an int, empty list …</a:t>
            </a:r>
          </a:p>
        </p:txBody>
      </p:sp>
      <p:sp>
        <p:nvSpPr>
          <p:cNvPr id="2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4" name="Shape 306" descr="Shape 306"/>
          <p:cNvPicPr>
            <a:picLocks noChangeAspect="1"/>
          </p:cNvPicPr>
          <p:nvPr/>
        </p:nvPicPr>
        <p:blipFill>
          <a:blip r:embed="rId2">
            <a:extLst/>
          </a:blip>
          <a:stretch>
            <a:fillRect/>
          </a:stretch>
        </p:blipFill>
        <p:spPr>
          <a:xfrm>
            <a:off x="6761829" y="7092950"/>
            <a:ext cx="5934078" cy="2076451"/>
          </a:xfrm>
          <a:prstGeom prst="rect">
            <a:avLst/>
          </a:prstGeom>
          <a:ln w="12700">
            <a:miter lim="400000"/>
          </a:ln>
          <a:effectLst>
            <a:outerShdw sx="100000" sy="100000" kx="0" ky="0" algn="b" rotWithShape="0" blurRad="254000" dist="50800" dir="16200000">
              <a:srgbClr val="000000">
                <a:alpha val="64999"/>
              </a:srgbClr>
            </a:outerShdw>
          </a:effectLst>
        </p:spPr>
      </p:pic>
      <p:sp>
        <p:nvSpPr>
          <p:cNvPr id="285" name="For this example ……"/>
          <p:cNvSpPr txBox="1"/>
          <p:nvPr/>
        </p:nvSpPr>
        <p:spPr>
          <a:xfrm>
            <a:off x="754285" y="5270500"/>
            <a:ext cx="9328398"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For this example … </a:t>
            </a:r>
          </a:p>
          <a:p>
            <a:pPr marL="228600" indent="-228600">
              <a:buSzPct val="100000"/>
              <a:buAutoNum type="arabicPeriod" startAt="1"/>
            </a:pPr>
            <a:r>
              <a:t>Initialize </a:t>
            </a:r>
            <a:r>
              <a:rPr>
                <a:latin typeface="Andale Mono"/>
                <a:ea typeface="Andale Mono"/>
                <a:cs typeface="Andale Mono"/>
                <a:sym typeface="Andale Mono"/>
              </a:rPr>
              <a:t>defaultdict</a:t>
            </a:r>
            <a:r>
              <a:t> to product an int if there is no value</a:t>
            </a:r>
          </a:p>
          <a:p>
            <a:pPr marL="228600" indent="-228600">
              <a:buSzPct val="100000"/>
              <a:buAutoNum type="arabicPeriod" startAt="1"/>
            </a:pPr>
            <a:r>
              <a:t>For each volume, use </a:t>
            </a:r>
            <a:r>
              <a:rPr>
                <a:latin typeface="Andale Mono"/>
                <a:ea typeface="Andale Mono"/>
                <a:cs typeface="Andale Mono"/>
                <a:sym typeface="Andale Mono"/>
              </a:rPr>
              <a:t>setdefault</a:t>
            </a:r>
            <a:r>
              <a:t> to get the publisher or “none” as the key</a:t>
            </a:r>
          </a:p>
          <a:p>
            <a:pPr marL="228600" indent="-228600">
              <a:buSzPct val="100000"/>
              <a:buAutoNum type="arabicPeriod" startAt="1"/>
            </a:pPr>
            <a:r>
              <a:t>Increment the publisher count as the value.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genda"/>
          <p:cNvSpPr txBox="1"/>
          <p:nvPr>
            <p:ph type="title"/>
          </p:nvPr>
        </p:nvSpPr>
        <p:spPr>
          <a:prstGeom prst="rect">
            <a:avLst/>
          </a:prstGeom>
        </p:spPr>
        <p:txBody>
          <a:bodyPr/>
          <a:lstStyle>
            <a:lvl1pPr defTabSz="514095">
              <a:spcBef>
                <a:spcPts val="1400"/>
              </a:spcBef>
              <a:defRPr sz="6160"/>
            </a:lvl1pPr>
          </a:lstStyle>
          <a:p>
            <a:pPr/>
            <a:r>
              <a:t>Agenda</a:t>
            </a:r>
          </a:p>
        </p:txBody>
      </p:sp>
      <p:sp>
        <p:nvSpPr>
          <p:cNvPr id="143" name="About HW 6 - Scrabble…"/>
          <p:cNvSpPr txBox="1"/>
          <p:nvPr>
            <p:ph type="body" idx="1"/>
          </p:nvPr>
        </p:nvSpPr>
        <p:spPr>
          <a:xfrm>
            <a:off x="368300" y="2226900"/>
            <a:ext cx="11988800" cy="6900000"/>
          </a:xfrm>
          <a:prstGeom prst="rect">
            <a:avLst/>
          </a:prstGeom>
        </p:spPr>
        <p:txBody>
          <a:bodyPr/>
          <a:lstStyle/>
          <a:p>
            <a:pPr marL="380618" indent="-380618" defTabSz="473201">
              <a:spcBef>
                <a:spcPts val="1900"/>
              </a:spcBef>
              <a:defRPr sz="2916"/>
            </a:pPr>
            <a:r>
              <a:t>About HW 6 - Scrabble </a:t>
            </a:r>
          </a:p>
          <a:p>
            <a:pPr marL="380618" indent="-380618" defTabSz="473201">
              <a:spcBef>
                <a:spcPts val="1900"/>
              </a:spcBef>
              <a:defRPr sz="2916"/>
            </a:pPr>
            <a:r>
              <a:t>Feedback at mid-point in the course </a:t>
            </a:r>
            <a:r>
              <a:rPr u="sng">
                <a:solidFill>
                  <a:srgbClr val="0000FF"/>
                </a:solidFill>
                <a:uFill>
                  <a:solidFill>
                    <a:srgbClr val="0000FF"/>
                  </a:solidFill>
                </a:uFill>
                <a:hlinkClick r:id="rId2" invalidUrl="" action="" tgtFrame="" tooltip="" history="1" highlightClick="0" endSnd="0"/>
              </a:rPr>
              <a:t>https://course-evaluations.berkeley.edu</a:t>
            </a:r>
          </a:p>
          <a:p>
            <a:pPr marL="380618" indent="-380618" defTabSz="473201">
              <a:spcBef>
                <a:spcPts val="1900"/>
              </a:spcBef>
              <a:defRPr sz="2916"/>
            </a:pPr>
            <a:r>
              <a:t>Complexity (slides 3-13)</a:t>
            </a:r>
          </a:p>
          <a:p>
            <a:pPr marL="380618" indent="-380618" defTabSz="473201">
              <a:spcBef>
                <a:spcPts val="1900"/>
              </a:spcBef>
              <a:defRPr sz="2916"/>
            </a:pPr>
            <a:r>
              <a:t>Packages &amp; Modules</a:t>
            </a:r>
          </a:p>
          <a:p>
            <a:pPr marL="380618" indent="-380618" defTabSz="473201">
              <a:spcBef>
                <a:spcPts val="1900"/>
              </a:spcBef>
              <a:defRPr sz="2916"/>
            </a:pPr>
            <a:r>
              <a:t>Standard Libraries + other useful libraries</a:t>
            </a:r>
          </a:p>
          <a:p>
            <a:pPr marL="380618" indent="-380618" defTabSz="473201">
              <a:spcBef>
                <a:spcPts val="1900"/>
              </a:spcBef>
              <a:defRPr sz="2916"/>
            </a:pPr>
            <a:r>
              <a:t>Project 1 discussion</a:t>
            </a:r>
          </a:p>
          <a:p>
            <a:pPr marL="380618" indent="-380618" defTabSz="473201">
              <a:spcBef>
                <a:spcPts val="1900"/>
              </a:spcBef>
              <a:defRPr sz="2916"/>
            </a:pPr>
          </a:p>
          <a:p>
            <a:pPr marL="380618" indent="-380618" defTabSz="473201">
              <a:spcBef>
                <a:spcPts val="1900"/>
              </a:spcBef>
              <a:defRPr sz="2916"/>
            </a:pPr>
            <a:r>
              <a:t>Notes from HW4 - harder than earlier ones</a:t>
            </a:r>
          </a:p>
          <a:p>
            <a:pPr lvl="1" marL="761237" indent="-380618" defTabSz="473201">
              <a:spcBef>
                <a:spcPts val="1900"/>
              </a:spcBef>
              <a:defRPr sz="2916"/>
            </a:pPr>
            <a:r>
              <a:t>Avoid nested </a:t>
            </a:r>
            <a:r>
              <a:rPr>
                <a:latin typeface="Andale Mono"/>
                <a:ea typeface="Andale Mono"/>
                <a:cs typeface="Andale Mono"/>
                <a:sym typeface="Andale Mono"/>
              </a:rPr>
              <a:t>for</a:t>
            </a:r>
            <a:r>
              <a:t> loops because this becomes untenable with a large # of iterations.  Embedding 3 for loops? Find a better solution!</a:t>
            </a:r>
          </a:p>
        </p:txBody>
      </p:sp>
      <p:sp>
        <p:nvSpPr>
          <p:cNvPr id="144" name="Slide Number"/>
          <p:cNvSpPr txBox="1"/>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5" name="Image" descr="Image"/>
          <p:cNvPicPr>
            <a:picLocks noChangeAspect="1"/>
          </p:cNvPicPr>
          <p:nvPr/>
        </p:nvPicPr>
        <p:blipFill>
          <a:blip r:embed="rId3">
            <a:extLst/>
          </a:blip>
          <a:stretch>
            <a:fillRect/>
          </a:stretch>
        </p:blipFill>
        <p:spPr>
          <a:xfrm>
            <a:off x="7188200" y="3524250"/>
            <a:ext cx="5279499" cy="3145702"/>
          </a:xfrm>
          <a:prstGeom prst="rect">
            <a:avLst/>
          </a:prstGeom>
          <a:ln w="25400">
            <a:miter lim="400000"/>
          </a:ln>
          <a:effectLst>
            <a:reflection blurRad="0" stA="50000" stPos="0" endA="0" endPos="40000" dist="0" dir="5400000" fadeDir="5400000" sx="100000" sy="-100000" kx="0" ky="0" algn="bl" rotWithShape="0"/>
          </a:effectLst>
        </p:spPr>
      </p:pic>
      <p:sp>
        <p:nvSpPr>
          <p:cNvPr id="146" name="Mark’s Swiss Chalet"/>
          <p:cNvSpPr txBox="1"/>
          <p:nvPr/>
        </p:nvSpPr>
        <p:spPr>
          <a:xfrm>
            <a:off x="7320686" y="3587749"/>
            <a:ext cx="227045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rafolita Script"/>
                <a:ea typeface="Grafolita Script"/>
                <a:cs typeface="Grafolita Script"/>
                <a:sym typeface="Grafolita Script"/>
              </a:defRPr>
            </a:lvl1pPr>
          </a:lstStyle>
          <a:p>
            <a:pPr/>
            <a:r>
              <a:t>Mark’s Swiss Chalet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import re…"/>
          <p:cNvSpPr txBox="1"/>
          <p:nvPr/>
        </p:nvSpPr>
        <p:spPr>
          <a:xfrm>
            <a:off x="794295" y="412750"/>
            <a:ext cx="10006671" cy="740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latin typeface="Andale Mono"/>
                <a:ea typeface="Andale Mono"/>
                <a:cs typeface="Andale Mono"/>
                <a:sym typeface="Andale Mono"/>
              </a:defRPr>
            </a:pPr>
            <a:r>
              <a:t>import re</a:t>
            </a:r>
          </a:p>
          <a:p>
            <a:pPr>
              <a:defRPr sz="2200">
                <a:latin typeface="Andale Mono"/>
                <a:ea typeface="Andale Mono"/>
                <a:cs typeface="Andale Mono"/>
                <a:sym typeface="Andale Mono"/>
              </a:defRPr>
            </a:pPr>
            <a:r>
              <a:t>import string</a:t>
            </a:r>
          </a:p>
          <a:p>
            <a:pPr>
              <a:defRPr sz="2200">
                <a:latin typeface="Andale Mono"/>
                <a:ea typeface="Andale Mono"/>
                <a:cs typeface="Andale Mono"/>
                <a:sym typeface="Andale Mono"/>
              </a:defRPr>
            </a:pPr>
          </a:p>
          <a:p>
            <a:pPr>
              <a:defRPr sz="2200">
                <a:latin typeface="Andale Mono"/>
                <a:ea typeface="Andale Mono"/>
                <a:cs typeface="Andale Mono"/>
                <a:sym typeface="Andale Mono"/>
              </a:defRPr>
            </a:pPr>
            <a:r>
              <a:t>frequency = {}</a:t>
            </a:r>
          </a:p>
          <a:p>
            <a:pPr>
              <a:defRPr sz="2200">
                <a:latin typeface="Andale Mono"/>
                <a:ea typeface="Andale Mono"/>
                <a:cs typeface="Andale Mono"/>
                <a:sym typeface="Andale Mono"/>
              </a:defRPr>
            </a:pPr>
          </a:p>
          <a:p>
            <a:pPr>
              <a:defRPr sz="2200">
                <a:latin typeface="Andale Mono"/>
                <a:ea typeface="Andale Mono"/>
                <a:cs typeface="Andale Mono"/>
                <a:sym typeface="Andale Mono"/>
              </a:defRPr>
            </a:pPr>
            <a:r>
              <a:t>document_text = open("testfile.txt", "r")</a:t>
            </a:r>
          </a:p>
          <a:p>
            <a:pPr>
              <a:defRPr sz="2200">
                <a:latin typeface="Andale Mono"/>
                <a:ea typeface="Andale Mono"/>
                <a:cs typeface="Andale Mono"/>
                <a:sym typeface="Andale Mono"/>
              </a:defRPr>
            </a:pPr>
          </a:p>
          <a:p>
            <a:pPr>
              <a:defRPr sz="2200">
                <a:latin typeface="Andale Mono"/>
                <a:ea typeface="Andale Mono"/>
                <a:cs typeface="Andale Mono"/>
                <a:sym typeface="Andale Mono"/>
              </a:defRPr>
            </a:pPr>
            <a:r>
              <a:t>text_string = document_text.read().lower()</a:t>
            </a:r>
          </a:p>
          <a:p>
            <a:pPr>
              <a:defRPr sz="2200">
                <a:latin typeface="Andale Mono"/>
                <a:ea typeface="Andale Mono"/>
                <a:cs typeface="Andale Mono"/>
                <a:sym typeface="Andale Mono"/>
              </a:defRPr>
            </a:pPr>
          </a:p>
          <a:p>
            <a:pPr>
              <a:defRPr sz="2200">
                <a:latin typeface="Andale Mono"/>
                <a:ea typeface="Andale Mono"/>
                <a:cs typeface="Andale Mono"/>
                <a:sym typeface="Andale Mono"/>
              </a:defRPr>
            </a:pPr>
            <a:r>
              <a:t>match_pattern = re.findall(r'\b[a-z]{3,15}\b', text_string)</a:t>
            </a:r>
          </a:p>
          <a:p>
            <a:pPr>
              <a:defRPr sz="2200">
                <a:latin typeface="Andale Mono"/>
                <a:ea typeface="Andale Mono"/>
                <a:cs typeface="Andale Mono"/>
                <a:sym typeface="Andale Mono"/>
              </a:defRPr>
            </a:pPr>
          </a:p>
          <a:p>
            <a:pPr>
              <a:defRPr sz="2200">
                <a:latin typeface="Andale Mono"/>
                <a:ea typeface="Andale Mono"/>
                <a:cs typeface="Andale Mono"/>
                <a:sym typeface="Andale Mono"/>
              </a:defRPr>
            </a:pPr>
            <a:r>
              <a:t>for word in match_pattern:</a:t>
            </a:r>
          </a:p>
          <a:p>
            <a:pPr>
              <a:defRPr sz="2200">
                <a:latin typeface="Andale Mono"/>
                <a:ea typeface="Andale Mono"/>
                <a:cs typeface="Andale Mono"/>
                <a:sym typeface="Andale Mono"/>
              </a:defRPr>
            </a:pPr>
            <a:r>
              <a:t>    count = frequency.get(word,0)</a:t>
            </a:r>
          </a:p>
          <a:p>
            <a:pPr>
              <a:defRPr sz="2200">
                <a:latin typeface="Andale Mono"/>
                <a:ea typeface="Andale Mono"/>
                <a:cs typeface="Andale Mono"/>
                <a:sym typeface="Andale Mono"/>
              </a:defRPr>
            </a:pPr>
            <a:r>
              <a:t>    frequency[word] = count + 1</a:t>
            </a:r>
          </a:p>
          <a:p>
            <a:pPr>
              <a:defRPr sz="2200">
                <a:latin typeface="Andale Mono"/>
                <a:ea typeface="Andale Mono"/>
                <a:cs typeface="Andale Mono"/>
                <a:sym typeface="Andale Mono"/>
              </a:defRPr>
            </a:pPr>
          </a:p>
          <a:p>
            <a:pPr>
              <a:defRPr sz="2200">
                <a:latin typeface="Andale Mono"/>
                <a:ea typeface="Andale Mono"/>
                <a:cs typeface="Andale Mono"/>
                <a:sym typeface="Andale Mono"/>
              </a:defRPr>
            </a:pPr>
            <a:r>
              <a:t>frequency_list = frequency.keys()</a:t>
            </a:r>
          </a:p>
          <a:p>
            <a:pPr>
              <a:defRPr sz="2200">
                <a:latin typeface="Andale Mono"/>
                <a:ea typeface="Andale Mono"/>
                <a:cs typeface="Andale Mono"/>
                <a:sym typeface="Andale Mono"/>
              </a:defRPr>
            </a:pPr>
            <a:r>
              <a:t> </a:t>
            </a:r>
          </a:p>
          <a:p>
            <a:pPr>
              <a:defRPr sz="2200">
                <a:latin typeface="Andale Mono"/>
                <a:ea typeface="Andale Mono"/>
                <a:cs typeface="Andale Mono"/>
                <a:sym typeface="Andale Mono"/>
              </a:defRPr>
            </a:pPr>
            <a:r>
              <a:t>for words in frequency_list:</a:t>
            </a:r>
          </a:p>
          <a:p>
            <a:pPr>
              <a:defRPr sz="2200">
                <a:latin typeface="Andale Mono"/>
                <a:ea typeface="Andale Mono"/>
                <a:cs typeface="Andale Mono"/>
                <a:sym typeface="Andale Mono"/>
              </a:defRPr>
            </a:pPr>
            <a:r>
              <a:t>    print(words, frequency[words])</a:t>
            </a:r>
          </a:p>
          <a:p>
            <a:pPr>
              <a:defRPr sz="2200">
                <a:latin typeface="Andale Mono"/>
                <a:ea typeface="Andale Mono"/>
                <a:cs typeface="Andale Mono"/>
                <a:sym typeface="Andale Mono"/>
              </a:defRPr>
            </a:pPr>
            <a:r>
              <a:t>    </a:t>
            </a:r>
          </a:p>
          <a:p>
            <a:pPr>
              <a:defRPr sz="2200">
                <a:latin typeface="Andale Mono"/>
                <a:ea typeface="Andale Mono"/>
                <a:cs typeface="Andale Mono"/>
                <a:sym typeface="Andale Mono"/>
              </a:defRPr>
            </a:pPr>
            <a:r>
              <a:t>print("-"*60)</a:t>
            </a:r>
          </a:p>
          <a:p>
            <a:pPr>
              <a:defRPr sz="2200">
                <a:latin typeface="Andale Mono"/>
                <a:ea typeface="Andale Mono"/>
                <a:cs typeface="Andale Mono"/>
                <a:sym typeface="Andale Mono"/>
              </a:defRPr>
            </a:pPr>
            <a:r>
              <a:t>print("\n All done! \n")</a:t>
            </a:r>
          </a:p>
          <a:p>
            <a:pPr>
              <a:defRPr sz="2200">
                <a:latin typeface="Andale Mono"/>
                <a:ea typeface="Andale Mono"/>
                <a:cs typeface="Andale Mono"/>
                <a:sym typeface="Andale Mono"/>
              </a:defRPr>
            </a:pPr>
            <a:r>
              <a:t>print("-"*60)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tandard Library, example"/>
          <p:cNvSpPr txBox="1"/>
          <p:nvPr>
            <p:ph type="title"/>
          </p:nvPr>
        </p:nvSpPr>
        <p:spPr>
          <a:prstGeom prst="rect">
            <a:avLst/>
          </a:prstGeom>
        </p:spPr>
        <p:txBody>
          <a:bodyPr/>
          <a:lstStyle>
            <a:lvl1pPr defTabSz="514095">
              <a:spcBef>
                <a:spcPts val="1400"/>
              </a:spcBef>
              <a:defRPr sz="6160"/>
            </a:lvl1pPr>
          </a:lstStyle>
          <a:p>
            <a:pPr/>
            <a:r>
              <a:t>Standard Library, example</a:t>
            </a:r>
          </a:p>
        </p:txBody>
      </p:sp>
      <p:sp>
        <p:nvSpPr>
          <p:cNvPr id="290" name="collections.deque()…"/>
          <p:cNvSpPr txBox="1"/>
          <p:nvPr>
            <p:ph type="body" idx="1"/>
          </p:nvPr>
        </p:nvSpPr>
        <p:spPr>
          <a:prstGeom prst="rect">
            <a:avLst/>
          </a:prstGeom>
        </p:spPr>
        <p:txBody>
          <a:bodyPr/>
          <a:lstStyle/>
          <a:p>
            <a:pPr/>
            <a:r>
              <a:t>collections.deque()</a:t>
            </a:r>
          </a:p>
          <a:p>
            <a:pPr/>
            <a:r>
              <a:t>collections.OrderedDict()         # for ordered streams, etc.</a:t>
            </a:r>
          </a:p>
          <a:p>
            <a:pPr/>
            <a:r>
              <a:t>pop()                                     # from left … can take (int)</a:t>
            </a:r>
          </a:p>
          <a:p>
            <a:pPr/>
            <a:r>
              <a:t>popleft()</a:t>
            </a:r>
          </a:p>
          <a:p>
            <a:pPr/>
          </a:p>
          <a:p>
            <a:pPr/>
            <a:r>
              <a:t>pip install()                              # terminal cmd for installing … </a:t>
            </a:r>
          </a:p>
          <a:p>
            <a:pPr/>
            <a:r>
              <a:t>Virtualenv()                              # e.g., conda env create</a:t>
            </a:r>
          </a:p>
        </p:txBody>
      </p:sp>
      <p:sp>
        <p:nvSpPr>
          <p:cNvPr id="2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tandard Libraries: datetime"/>
          <p:cNvSpPr txBox="1"/>
          <p:nvPr>
            <p:ph type="title"/>
          </p:nvPr>
        </p:nvSpPr>
        <p:spPr>
          <a:prstGeom prst="rect">
            <a:avLst/>
          </a:prstGeom>
        </p:spPr>
        <p:txBody>
          <a:bodyPr/>
          <a:lstStyle>
            <a:lvl1pPr defTabSz="514095">
              <a:spcBef>
                <a:spcPts val="1400"/>
              </a:spcBef>
              <a:defRPr sz="6160"/>
            </a:lvl1pPr>
          </a:lstStyle>
          <a:p>
            <a:pPr/>
            <a:r>
              <a:t>Standard Libraries: datetime</a:t>
            </a:r>
          </a:p>
        </p:txBody>
      </p:sp>
      <p:sp>
        <p:nvSpPr>
          <p:cNvPr id="294" name="Date object has lots of specific details we need for int’l and keeping data in LILO order.…"/>
          <p:cNvSpPr txBox="1"/>
          <p:nvPr>
            <p:ph type="body" sz="half" idx="1"/>
          </p:nvPr>
        </p:nvSpPr>
        <p:spPr>
          <a:xfrm>
            <a:off x="508000" y="2628900"/>
            <a:ext cx="5793979" cy="6777286"/>
          </a:xfrm>
          <a:prstGeom prst="rect">
            <a:avLst/>
          </a:prstGeom>
        </p:spPr>
        <p:txBody>
          <a:bodyPr/>
          <a:lstStyle/>
          <a:p>
            <a:pPr marL="465201" indent="-465201" defTabSz="578358">
              <a:spcBef>
                <a:spcPts val="2300"/>
              </a:spcBef>
              <a:defRPr sz="3564"/>
            </a:pPr>
            <a:r>
              <a:t>Date object has lots of specific details we need for int’l and keeping data in LILO order.</a:t>
            </a:r>
          </a:p>
          <a:p>
            <a:pPr marL="465201" indent="-465201" defTabSz="578358">
              <a:spcBef>
                <a:spcPts val="2300"/>
              </a:spcBef>
              <a:defRPr sz="3564"/>
            </a:pPr>
            <a:r>
              <a:t>Timezone, Calendars, Time Deltas, UTC offset, DateTime object (for timestamp).</a:t>
            </a:r>
          </a:p>
          <a:p>
            <a:pPr marL="465201" indent="-465201" defTabSz="578358">
              <a:spcBef>
                <a:spcPts val="2300"/>
              </a:spcBef>
              <a:defRPr sz="3564"/>
            </a:pPr>
            <a:r>
              <a:t>Converting date object to desired output (strftime)</a:t>
            </a:r>
          </a:p>
          <a:p>
            <a:pPr marL="465201" indent="-465201" defTabSz="578358">
              <a:spcBef>
                <a:spcPts val="2300"/>
              </a:spcBef>
              <a:defRPr sz="3564"/>
            </a:pPr>
            <a:r>
              <a:t>Use ptyz package for daylight savings issues.</a:t>
            </a:r>
          </a:p>
        </p:txBody>
      </p:sp>
      <p:sp>
        <p:nvSpPr>
          <p:cNvPr id="2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6" name="https://docs.python.org/3/library/datetime.html"/>
          <p:cNvSpPr txBox="1"/>
          <p:nvPr/>
        </p:nvSpPr>
        <p:spPr>
          <a:xfrm>
            <a:off x="7444506" y="5734049"/>
            <a:ext cx="404668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https://docs.python.org/3/library/datetime.html</a:t>
            </a:r>
          </a:p>
        </p:txBody>
      </p:sp>
      <p:sp>
        <p:nvSpPr>
          <p:cNvPr id="297" name="object…"/>
          <p:cNvSpPr txBox="1"/>
          <p:nvPr/>
        </p:nvSpPr>
        <p:spPr>
          <a:xfrm>
            <a:off x="7383474" y="2952750"/>
            <a:ext cx="1997052" cy="179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sz="1544">
                <a:solidFill>
                  <a:srgbClr val="007020"/>
                </a:solidFill>
                <a:latin typeface="Courier"/>
                <a:ea typeface="Courier"/>
                <a:cs typeface="Courier"/>
                <a:sym typeface="Courier"/>
              </a:defRPr>
            </a:pPr>
            <a:r>
              <a:t>object</a:t>
            </a:r>
            <a:endParaRPr>
              <a:solidFill>
                <a:srgbClr val="333333"/>
              </a:solidFill>
            </a:endParaRPr>
          </a:p>
          <a:p>
            <a:pPr defTabSz="457200">
              <a:defRPr sz="1544">
                <a:solidFill>
                  <a:srgbClr val="333333"/>
                </a:solidFill>
                <a:latin typeface="Courier"/>
                <a:ea typeface="Courier"/>
                <a:cs typeface="Courier"/>
                <a:sym typeface="Courier"/>
              </a:defRPr>
            </a:pPr>
            <a:r>
              <a:t>    timedelta</a:t>
            </a:r>
          </a:p>
          <a:p>
            <a:pPr defTabSz="457200">
              <a:defRPr sz="1544">
                <a:solidFill>
                  <a:srgbClr val="333333"/>
                </a:solidFill>
                <a:latin typeface="Courier"/>
                <a:ea typeface="Courier"/>
                <a:cs typeface="Courier"/>
                <a:sym typeface="Courier"/>
              </a:defRPr>
            </a:pPr>
            <a:r>
              <a:t>    tzinfo</a:t>
            </a:r>
          </a:p>
          <a:p>
            <a:pPr defTabSz="457200">
              <a:defRPr sz="1544">
                <a:solidFill>
                  <a:srgbClr val="333333"/>
                </a:solidFill>
                <a:latin typeface="Courier"/>
                <a:ea typeface="Courier"/>
                <a:cs typeface="Courier"/>
                <a:sym typeface="Courier"/>
              </a:defRPr>
            </a:pPr>
            <a:r>
              <a:t>        timezone</a:t>
            </a:r>
          </a:p>
          <a:p>
            <a:pPr defTabSz="457200">
              <a:defRPr sz="1544">
                <a:solidFill>
                  <a:srgbClr val="333333"/>
                </a:solidFill>
                <a:latin typeface="Courier"/>
                <a:ea typeface="Courier"/>
                <a:cs typeface="Courier"/>
                <a:sym typeface="Courier"/>
              </a:defRPr>
            </a:pPr>
            <a:r>
              <a:t>    time</a:t>
            </a:r>
          </a:p>
          <a:p>
            <a:pPr defTabSz="457200">
              <a:defRPr sz="1544">
                <a:solidFill>
                  <a:srgbClr val="333333"/>
                </a:solidFill>
                <a:latin typeface="Courier"/>
                <a:ea typeface="Courier"/>
                <a:cs typeface="Courier"/>
                <a:sym typeface="Courier"/>
              </a:defRPr>
            </a:pPr>
            <a:r>
              <a:t>    date</a:t>
            </a:r>
          </a:p>
          <a:p>
            <a:pPr defTabSz="457200">
              <a:defRPr sz="1544">
                <a:solidFill>
                  <a:srgbClr val="333333"/>
                </a:solidFill>
                <a:latin typeface="Courier"/>
                <a:ea typeface="Courier"/>
                <a:cs typeface="Courier"/>
                <a:sym typeface="Courier"/>
              </a:defRPr>
            </a:pPr>
            <a:r>
              <a:t>        datetime</a:t>
            </a:r>
          </a:p>
        </p:txBody>
      </p:sp>
      <p:sp>
        <p:nvSpPr>
          <p:cNvPr id="298" name="see the “forecast.py” file"/>
          <p:cNvSpPr txBox="1"/>
          <p:nvPr/>
        </p:nvSpPr>
        <p:spPr>
          <a:xfrm>
            <a:off x="8558071" y="8837663"/>
            <a:ext cx="1819554" cy="3150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defRPr sz="1400">
                <a:solidFill>
                  <a:srgbClr val="2A3990"/>
                </a:solidFill>
                <a:latin typeface="FreightSans Pro"/>
                <a:ea typeface="FreightSans Pro"/>
                <a:cs typeface="FreightSans Pro"/>
                <a:sym typeface="FreightSans Pro"/>
              </a:defRPr>
            </a:lvl1pPr>
          </a:lstStyle>
          <a:p>
            <a:pPr/>
            <a:r>
              <a:t>see the “forecast.py” file</a:t>
            </a:r>
          </a:p>
        </p:txBody>
      </p:sp>
      <p:sp>
        <p:nvSpPr>
          <p:cNvPr id="299" name="Line"/>
          <p:cNvSpPr/>
          <p:nvPr/>
        </p:nvSpPr>
        <p:spPr>
          <a:xfrm flipH="1" flipV="1">
            <a:off x="8764626" y="2971800"/>
            <a:ext cx="1743620" cy="1743620"/>
          </a:xfrm>
          <a:prstGeom prst="line">
            <a:avLst/>
          </a:prstGeom>
          <a:ln w="25400">
            <a:solidFill>
              <a:srgbClr val="414141"/>
            </a:solidFill>
            <a:miter lim="400000"/>
            <a:tailEnd type="triangle"/>
          </a:ln>
        </p:spPr>
        <p:txBody>
          <a:bodyPr lIns="50800" tIns="50800" rIns="50800" bIns="50800" anchor="ctr"/>
          <a:lstStyle/>
          <a:p>
            <a:pPr algn="ctr">
              <a:defRPr sz="3200">
                <a:latin typeface="Palatino"/>
                <a:ea typeface="Palatino"/>
                <a:cs typeface="Palatino"/>
                <a:sym typeface="Palatino"/>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tandard Libraries: DateTime example"/>
          <p:cNvSpPr txBox="1"/>
          <p:nvPr>
            <p:ph type="title"/>
          </p:nvPr>
        </p:nvSpPr>
        <p:spPr>
          <a:xfrm>
            <a:off x="508000" y="873521"/>
            <a:ext cx="11988800" cy="1046958"/>
          </a:xfrm>
          <a:prstGeom prst="rect">
            <a:avLst/>
          </a:prstGeom>
        </p:spPr>
        <p:txBody>
          <a:bodyPr/>
          <a:lstStyle>
            <a:lvl1pPr defTabSz="514095">
              <a:spcBef>
                <a:spcPts val="1400"/>
              </a:spcBef>
              <a:defRPr sz="6160"/>
            </a:lvl1pPr>
          </a:lstStyle>
          <a:p>
            <a:pPr/>
            <a:r>
              <a:t>Standard Libraries: DateTime example</a:t>
            </a:r>
          </a:p>
        </p:txBody>
      </p:sp>
      <p:sp>
        <p:nvSpPr>
          <p:cNvPr id="3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3" name="Shape 292" descr="Shape 292"/>
          <p:cNvPicPr>
            <a:picLocks noChangeAspect="1"/>
          </p:cNvPicPr>
          <p:nvPr/>
        </p:nvPicPr>
        <p:blipFill>
          <a:blip r:embed="rId2">
            <a:extLst/>
          </a:blip>
          <a:stretch>
            <a:fillRect/>
          </a:stretch>
        </p:blipFill>
        <p:spPr>
          <a:xfrm>
            <a:off x="532141" y="2511268"/>
            <a:ext cx="11691996" cy="442823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Web Scraping"/>
          <p:cNvSpPr txBox="1"/>
          <p:nvPr>
            <p:ph type="title"/>
          </p:nvPr>
        </p:nvSpPr>
        <p:spPr>
          <a:prstGeom prst="rect">
            <a:avLst/>
          </a:prstGeom>
        </p:spPr>
        <p:txBody>
          <a:bodyPr/>
          <a:lstStyle>
            <a:lvl1pPr defTabSz="514095">
              <a:spcBef>
                <a:spcPts val="1400"/>
              </a:spcBef>
              <a:defRPr sz="6160"/>
            </a:lvl1pPr>
          </a:lstStyle>
          <a:p>
            <a:pPr/>
            <a:r>
              <a:t>Web Scraping</a:t>
            </a:r>
          </a:p>
        </p:txBody>
      </p:sp>
      <p:sp>
        <p:nvSpPr>
          <p:cNvPr id="3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7" name="Shape 319" descr="Shape 319"/>
          <p:cNvPicPr>
            <a:picLocks noChangeAspect="1"/>
          </p:cNvPicPr>
          <p:nvPr/>
        </p:nvPicPr>
        <p:blipFill>
          <a:blip r:embed="rId2">
            <a:extLst/>
          </a:blip>
          <a:stretch>
            <a:fillRect/>
          </a:stretch>
        </p:blipFill>
        <p:spPr>
          <a:xfrm>
            <a:off x="4865195" y="2331141"/>
            <a:ext cx="7243839" cy="1142245"/>
          </a:xfrm>
          <a:prstGeom prst="rect">
            <a:avLst/>
          </a:prstGeom>
          <a:ln w="12700">
            <a:miter lim="400000"/>
          </a:ln>
        </p:spPr>
      </p:pic>
      <p:pic>
        <p:nvPicPr>
          <p:cNvPr id="308" name="Shape 320" descr="Shape 320"/>
          <p:cNvPicPr>
            <a:picLocks noChangeAspect="1"/>
          </p:cNvPicPr>
          <p:nvPr/>
        </p:nvPicPr>
        <p:blipFill>
          <a:blip r:embed="rId3">
            <a:extLst/>
          </a:blip>
          <a:stretch>
            <a:fillRect/>
          </a:stretch>
        </p:blipFill>
        <p:spPr>
          <a:xfrm>
            <a:off x="4865195" y="6051366"/>
            <a:ext cx="7607178" cy="2459159"/>
          </a:xfrm>
          <a:prstGeom prst="rect">
            <a:avLst/>
          </a:prstGeom>
          <a:ln w="12700">
            <a:miter lim="400000"/>
          </a:ln>
        </p:spPr>
      </p:pic>
      <p:sp>
        <p:nvSpPr>
          <p:cNvPr id="309" name="Import collections…"/>
          <p:cNvSpPr txBox="1"/>
          <p:nvPr/>
        </p:nvSpPr>
        <p:spPr>
          <a:xfrm>
            <a:off x="665385" y="2279963"/>
            <a:ext cx="4151987"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Import collections</a:t>
            </a:r>
          </a:p>
          <a:p>
            <a:pPr/>
            <a:r>
              <a:t>Enable communicating over the Net</a:t>
            </a:r>
          </a:p>
          <a:p>
            <a:pPr/>
            <a:r>
              <a:t>import json to read .json files</a:t>
            </a:r>
          </a:p>
        </p:txBody>
      </p:sp>
      <p:sp>
        <p:nvSpPr>
          <p:cNvPr id="310" name="Note!  On the Net we send data between client/server via a Request Object.  The server responds by sending back a Response Object.…"/>
          <p:cNvSpPr txBox="1"/>
          <p:nvPr/>
        </p:nvSpPr>
        <p:spPr>
          <a:xfrm>
            <a:off x="562881" y="3790826"/>
            <a:ext cx="11879038" cy="194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2200">
                <a:solidFill>
                  <a:srgbClr val="000000"/>
                </a:solidFill>
                <a:latin typeface="Palatino"/>
                <a:ea typeface="Palatino"/>
                <a:cs typeface="Palatino"/>
                <a:sym typeface="Palatino"/>
              </a:defRPr>
            </a:pPr>
            <a:r>
              <a:t>Note!  On the Net we send data between client/server via a Request Object.  The server responds by sending back a Response Object.</a:t>
            </a:r>
          </a:p>
          <a:p>
            <a:pPr>
              <a:defRPr i="1" sz="2200">
                <a:solidFill>
                  <a:srgbClr val="000000"/>
                </a:solidFill>
                <a:latin typeface="Palatino"/>
                <a:ea typeface="Palatino"/>
                <a:cs typeface="Palatino"/>
                <a:sym typeface="Palatino"/>
              </a:defRPr>
            </a:pPr>
            <a:r>
              <a:t>We need to create a bridge between client + server (the urlopen() command) that sends/receives the objects.  Then we open the object (not unlike getting a letter from an envelope).  We have to know what to send and how to interpret the result (hence the various APIs).  Pretty much can’t go wrong with .json</a:t>
            </a:r>
          </a:p>
        </p:txBody>
      </p:sp>
      <p:sp>
        <p:nvSpPr>
          <p:cNvPr id="311" name="Rectangle 1"/>
          <p:cNvSpPr txBox="1"/>
          <p:nvPr/>
        </p:nvSpPr>
        <p:spPr>
          <a:xfrm>
            <a:off x="567514" y="8081159"/>
            <a:ext cx="4151987" cy="4920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400">
                <a:solidFill>
                  <a:srgbClr val="2A3990"/>
                </a:solidFill>
                <a:latin typeface="Arial"/>
                <a:ea typeface="Arial"/>
                <a:cs typeface="Arial"/>
                <a:sym typeface="Arial"/>
              </a:defRPr>
            </a:lvl1pPr>
          </a:lstStyle>
          <a:p>
            <a:pPr/>
            <a:r>
              <a:t>https://elitedatascience.com/python-web-scraping-libraries</a:t>
            </a:r>
          </a:p>
        </p:txBody>
      </p:sp>
      <p:sp>
        <p:nvSpPr>
          <p:cNvPr id="312" name="Rectangle 2"/>
          <p:cNvSpPr txBox="1"/>
          <p:nvPr/>
        </p:nvSpPr>
        <p:spPr>
          <a:xfrm>
            <a:off x="618314" y="5946266"/>
            <a:ext cx="3299013" cy="19225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500">
                <a:solidFill>
                  <a:srgbClr val="2A3990"/>
                </a:solidFill>
                <a:latin typeface="Arial"/>
                <a:ea typeface="Arial"/>
                <a:cs typeface="Arial"/>
                <a:sym typeface="Arial"/>
              </a:defRPr>
            </a:lvl1pPr>
          </a:lstStyle>
          <a:p>
            <a:pPr/>
            <a:r>
              <a:t>Yes, there are other libraries for scraping: requests, beautiful soup 4, lxml, selenium, scrapy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Web scraping &amp; planning ahead"/>
          <p:cNvSpPr txBox="1"/>
          <p:nvPr>
            <p:ph type="title"/>
          </p:nvPr>
        </p:nvSpPr>
        <p:spPr>
          <a:prstGeom prst="rect">
            <a:avLst/>
          </a:prstGeom>
        </p:spPr>
        <p:txBody>
          <a:bodyPr/>
          <a:lstStyle>
            <a:lvl1pPr defTabSz="514095">
              <a:spcBef>
                <a:spcPts val="1400"/>
              </a:spcBef>
              <a:defRPr sz="6160"/>
            </a:lvl1pPr>
          </a:lstStyle>
          <a:p>
            <a:pPr/>
            <a:r>
              <a:t>Web scraping &amp; planning ahead</a:t>
            </a:r>
          </a:p>
        </p:txBody>
      </p:sp>
      <p:sp>
        <p:nvSpPr>
          <p:cNvPr id="315" name="We want to emphasize data - data streams can be large or small; static or dynamic.…"/>
          <p:cNvSpPr txBox="1"/>
          <p:nvPr>
            <p:ph type="body" idx="1"/>
          </p:nvPr>
        </p:nvSpPr>
        <p:spPr>
          <a:prstGeom prst="rect">
            <a:avLst/>
          </a:prstGeom>
        </p:spPr>
        <p:txBody>
          <a:bodyPr/>
          <a:lstStyle/>
          <a:p>
            <a:pPr/>
            <a:r>
              <a:t>We want to emphasize data - data streams can be large or small; static or dynamic.  </a:t>
            </a:r>
          </a:p>
          <a:p>
            <a:pPr/>
            <a:r>
              <a:t>Very large datasets overwhelm RAM … these require either chunking our data (aggregating smaller chunks for clustering &amp; classifying data) or considering a data science Information Ecology, such as Hadoop.</a:t>
            </a:r>
          </a:p>
          <a:p>
            <a:pPr/>
            <a:r>
              <a:t>As data are unknown - we’ll have to “clean” them - looking for null values, missing, out-of-range, etc.  With so many things possible, let’s modularize … perhaps as objects? (grin)</a:t>
            </a:r>
          </a:p>
        </p:txBody>
      </p:sp>
      <p:sp>
        <p:nvSpPr>
          <p:cNvPr id="3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Project 1: Data Oriented Design"/>
          <p:cNvSpPr txBox="1"/>
          <p:nvPr>
            <p:ph type="title"/>
          </p:nvPr>
        </p:nvSpPr>
        <p:spPr>
          <a:prstGeom prst="rect">
            <a:avLst/>
          </a:prstGeom>
        </p:spPr>
        <p:txBody>
          <a:bodyPr/>
          <a:lstStyle>
            <a:lvl1pPr defTabSz="514095">
              <a:spcBef>
                <a:spcPts val="1400"/>
              </a:spcBef>
              <a:defRPr sz="6160"/>
            </a:lvl1pPr>
          </a:lstStyle>
          <a:p>
            <a:pPr/>
            <a:r>
              <a:t>Project 1: Data Oriented Design</a:t>
            </a:r>
          </a:p>
        </p:txBody>
      </p:sp>
      <p:sp>
        <p:nvSpPr>
          <p:cNvPr id="319" name="No limit to your ideas - work- or home- or other life-related!…"/>
          <p:cNvSpPr txBox="1"/>
          <p:nvPr>
            <p:ph type="body" idx="1"/>
          </p:nvPr>
        </p:nvSpPr>
        <p:spPr>
          <a:xfrm>
            <a:off x="609600" y="2159000"/>
            <a:ext cx="8003927" cy="6912075"/>
          </a:xfrm>
          <a:prstGeom prst="rect">
            <a:avLst/>
          </a:prstGeom>
        </p:spPr>
        <p:txBody>
          <a:bodyPr/>
          <a:lstStyle/>
          <a:p>
            <a:pPr marL="432308" indent="-432308" defTabSz="537463">
              <a:spcBef>
                <a:spcPts val="2200"/>
              </a:spcBef>
              <a:defRPr sz="3312"/>
            </a:pPr>
            <a:r>
              <a:t>No limit to your ideas - work- or home- or other life-related!</a:t>
            </a:r>
          </a:p>
          <a:p>
            <a:pPr marL="432308" indent="-432308" defTabSz="537463">
              <a:spcBef>
                <a:spcPts val="2200"/>
              </a:spcBef>
              <a:defRPr sz="3312"/>
            </a:pPr>
            <a:r>
              <a:t>Objects are supposed to reflect things-in-the-real-world</a:t>
            </a:r>
          </a:p>
          <a:p>
            <a:pPr marL="432308" indent="-432308" defTabSz="537463">
              <a:spcBef>
                <a:spcPts val="2200"/>
              </a:spcBef>
              <a:defRPr sz="3312"/>
            </a:pPr>
            <a:r>
              <a:t>Project code: 300-500 lines (no more than 750 please)</a:t>
            </a:r>
          </a:p>
          <a:p>
            <a:pPr marL="432308" indent="-432308" defTabSz="537463">
              <a:spcBef>
                <a:spcPts val="2200"/>
              </a:spcBef>
              <a:defRPr sz="3312"/>
            </a:pPr>
            <a:r>
              <a:t>Lots of comments should be in the code.</a:t>
            </a:r>
          </a:p>
          <a:p>
            <a:pPr marL="432308" indent="-432308" defTabSz="537463">
              <a:spcBef>
                <a:spcPts val="2200"/>
              </a:spcBef>
              <a:defRPr sz="3312"/>
            </a:pPr>
            <a:r>
              <a:t>Demonstrate objects, various control-of-flow and data types.</a:t>
            </a:r>
          </a:p>
          <a:p>
            <a:pPr marL="432308" indent="-432308" defTabSz="537463">
              <a:spcBef>
                <a:spcPts val="2200"/>
              </a:spcBef>
              <a:defRPr sz="3312"/>
            </a:pPr>
            <a:r>
              <a:t>Be robust to errors and exceptions.</a:t>
            </a:r>
          </a:p>
        </p:txBody>
      </p:sp>
      <p:sp>
        <p:nvSpPr>
          <p:cNvPr id="3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1" name="Image" descr="Image"/>
          <p:cNvPicPr>
            <a:picLocks noChangeAspect="1"/>
          </p:cNvPicPr>
          <p:nvPr/>
        </p:nvPicPr>
        <p:blipFill>
          <a:blip r:embed="rId2">
            <a:extLst/>
          </a:blip>
          <a:stretch>
            <a:fillRect/>
          </a:stretch>
        </p:blipFill>
        <p:spPr>
          <a:xfrm>
            <a:off x="8840122" y="2619218"/>
            <a:ext cx="3517934" cy="474949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ummary"/>
          <p:cNvSpPr txBox="1"/>
          <p:nvPr>
            <p:ph type="title"/>
          </p:nvPr>
        </p:nvSpPr>
        <p:spPr>
          <a:xfrm>
            <a:off x="2768600" y="771921"/>
            <a:ext cx="5492750" cy="1046958"/>
          </a:xfrm>
          <a:prstGeom prst="rect">
            <a:avLst/>
          </a:prstGeom>
        </p:spPr>
        <p:txBody>
          <a:bodyPr/>
          <a:lstStyle>
            <a:lvl1pPr defTabSz="514095">
              <a:spcBef>
                <a:spcPts val="1400"/>
              </a:spcBef>
              <a:defRPr sz="6160"/>
            </a:lvl1pPr>
          </a:lstStyle>
          <a:p>
            <a:pPr/>
            <a:r>
              <a:t>Summary</a:t>
            </a:r>
          </a:p>
        </p:txBody>
      </p:sp>
      <p:sp>
        <p:nvSpPr>
          <p:cNvPr id="324" name="algorithm performance is measured in its worst-case performance.…"/>
          <p:cNvSpPr txBox="1"/>
          <p:nvPr>
            <p:ph type="body" idx="1"/>
          </p:nvPr>
        </p:nvSpPr>
        <p:spPr>
          <a:xfrm>
            <a:off x="508000" y="2625568"/>
            <a:ext cx="11988800" cy="6096001"/>
          </a:xfrm>
          <a:prstGeom prst="rect">
            <a:avLst/>
          </a:prstGeom>
        </p:spPr>
        <p:txBody>
          <a:bodyPr/>
          <a:lstStyle/>
          <a:p>
            <a:pPr marL="418211" indent="-418211" defTabSz="519937">
              <a:spcBef>
                <a:spcPts val="2100"/>
              </a:spcBef>
              <a:defRPr sz="3204"/>
            </a:pPr>
            <a:r>
              <a:t>algorithm performance is measured in its </a:t>
            </a:r>
            <a:r>
              <a:t>worst-case performance.</a:t>
            </a:r>
          </a:p>
          <a:p>
            <a:pPr marL="418211" indent="-418211" defTabSz="519937">
              <a:spcBef>
                <a:spcPts val="2100"/>
              </a:spcBef>
              <a:defRPr sz="3204"/>
            </a:pPr>
            <a:r>
              <a:t>libraries of helpful code are in modules, packages; we include them in our own .py files through the import statement</a:t>
            </a:r>
          </a:p>
          <a:p>
            <a:pPr lvl="1" marL="836422" indent="-418211" defTabSz="519937">
              <a:spcBef>
                <a:spcPts val="2100"/>
              </a:spcBef>
              <a:defRPr sz="3204"/>
            </a:pPr>
            <a:r>
              <a:t>Folder structure and module location are tightly associate</a:t>
            </a:r>
          </a:p>
          <a:p>
            <a:pPr marL="418211" indent="-418211" defTabSz="519937">
              <a:spcBef>
                <a:spcPts val="2100"/>
              </a:spcBef>
              <a:defRPr sz="3204"/>
            </a:pPr>
            <a:r>
              <a:t>standard libraries: there’s the “hard-way” and then libraries, like Counter, that do the heavy lifting.  If jupyter or python3 runs without a question - then the library is standard.</a:t>
            </a:r>
          </a:p>
          <a:p>
            <a:pPr marL="418211" indent="-418211" defTabSz="519937">
              <a:spcBef>
                <a:spcPts val="2100"/>
              </a:spcBef>
              <a:defRPr sz="3204"/>
            </a:pPr>
            <a:r>
              <a:t>web scraping is useful, popular; intros idea of Request/Response object.</a:t>
            </a:r>
          </a:p>
          <a:p>
            <a:pPr marL="418211" indent="-418211" defTabSz="519937">
              <a:spcBef>
                <a:spcPts val="2100"/>
              </a:spcBef>
              <a:defRPr sz="3204"/>
            </a:pPr>
            <a:r>
              <a:t>project 1 is where you shine with object-oriented design/programming.</a:t>
            </a:r>
          </a:p>
        </p:txBody>
      </p:sp>
      <p:sp>
        <p:nvSpPr>
          <p:cNvPr id="3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6" name="Image" descr="Image"/>
          <p:cNvPicPr>
            <a:picLocks noChangeAspect="1"/>
          </p:cNvPicPr>
          <p:nvPr/>
        </p:nvPicPr>
        <p:blipFill>
          <a:blip r:embed="rId2">
            <a:extLst/>
          </a:blip>
          <a:stretch>
            <a:fillRect/>
          </a:stretch>
        </p:blipFill>
        <p:spPr>
          <a:xfrm>
            <a:off x="488950" y="571343"/>
            <a:ext cx="2080654" cy="1651314"/>
          </a:xfrm>
          <a:prstGeom prst="rect">
            <a:avLst/>
          </a:prstGeom>
          <a:ln w="12700">
            <a:miter lim="400000"/>
          </a:ln>
        </p:spPr>
      </p:pic>
      <p:pic>
        <p:nvPicPr>
          <p:cNvPr id="327" name="Image" descr="Image"/>
          <p:cNvPicPr>
            <a:picLocks noChangeAspect="1"/>
          </p:cNvPicPr>
          <p:nvPr/>
        </p:nvPicPr>
        <p:blipFill>
          <a:blip r:embed="rId3">
            <a:extLst/>
          </a:blip>
          <a:stretch>
            <a:fillRect/>
          </a:stretch>
        </p:blipFill>
        <p:spPr>
          <a:xfrm>
            <a:off x="6007100" y="473687"/>
            <a:ext cx="2946301" cy="1846626"/>
          </a:xfrm>
          <a:prstGeom prst="rect">
            <a:avLst/>
          </a:prstGeom>
          <a:ln w="12700">
            <a:miter lim="400000"/>
          </a:ln>
        </p:spPr>
      </p:pic>
      <p:sp>
        <p:nvSpPr>
          <p:cNvPr id="328" name="Robert Reich - check him out"/>
          <p:cNvSpPr txBox="1"/>
          <p:nvPr/>
        </p:nvSpPr>
        <p:spPr>
          <a:xfrm>
            <a:off x="9066936" y="1631637"/>
            <a:ext cx="2728469"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375889"/>
                    <a:satOff val="-9195"/>
                    <a:lumOff val="-14901"/>
                  </a:schemeClr>
                </a:solidFill>
                <a:latin typeface="Grafolita Script"/>
                <a:ea typeface="Grafolita Script"/>
                <a:cs typeface="Grafolita Script"/>
                <a:sym typeface="Grafolita Script"/>
              </a:defRPr>
            </a:lvl1pPr>
          </a:lstStyle>
          <a:p>
            <a:pPr/>
            <a:r>
              <a:t>Robert Reich - check him out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extras."/>
          <p:cNvSpPr txBox="1"/>
          <p:nvPr>
            <p:ph type="title"/>
          </p:nvPr>
        </p:nvSpPr>
        <p:spPr>
          <a:prstGeom prst="rect">
            <a:avLst/>
          </a:prstGeom>
        </p:spPr>
        <p:txBody>
          <a:bodyPr/>
          <a:lstStyle/>
          <a:p>
            <a:pPr/>
            <a:r>
              <a:t>extras.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Picture 2" descr="Picture 2"/>
          <p:cNvPicPr>
            <a:picLocks noChangeAspect="1"/>
          </p:cNvPicPr>
          <p:nvPr/>
        </p:nvPicPr>
        <p:blipFill>
          <a:blip r:embed="rId2">
            <a:extLst/>
          </a:blip>
          <a:stretch>
            <a:fillRect/>
          </a:stretch>
        </p:blipFill>
        <p:spPr>
          <a:xfrm>
            <a:off x="1567387" y="1275768"/>
            <a:ext cx="8476624" cy="5691448"/>
          </a:xfrm>
          <a:prstGeom prst="rect">
            <a:avLst/>
          </a:prstGeom>
          <a:ln w="12700">
            <a:miter lim="400000"/>
          </a:ln>
          <a:effectLst>
            <a:outerShdw sx="100000" sy="100000" kx="0" ky="0" algn="b" rotWithShape="0" blurRad="76200" dist="0" dir="18900000">
              <a:srgbClr val="000000">
                <a:alpha val="20000"/>
              </a:srgbClr>
            </a:outerShdw>
          </a:effectLst>
        </p:spPr>
      </p:pic>
      <p:sp>
        <p:nvSpPr>
          <p:cNvPr id="333" name="Rectangle 3"/>
          <p:cNvSpPr txBox="1"/>
          <p:nvPr/>
        </p:nvSpPr>
        <p:spPr>
          <a:xfrm>
            <a:off x="1565300" y="7034019"/>
            <a:ext cx="4389746"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400">
                <a:solidFill>
                  <a:srgbClr val="2A3990"/>
                </a:solidFill>
                <a:latin typeface="Arial"/>
                <a:ea typeface="Arial"/>
                <a:cs typeface="Arial"/>
                <a:sym typeface="Arial"/>
              </a:defRPr>
            </a:lvl1pPr>
          </a:lstStyle>
          <a:p>
            <a:pPr/>
            <a:r>
              <a:t>https://doc.scrapy.org/en/latest/topics/architecture.html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Complexity: worst-case scenarios"/>
          <p:cNvSpPr txBox="1"/>
          <p:nvPr>
            <p:ph type="title"/>
          </p:nvPr>
        </p:nvSpPr>
        <p:spPr>
          <a:prstGeom prst="rect">
            <a:avLst/>
          </a:prstGeom>
        </p:spPr>
        <p:txBody>
          <a:bodyPr/>
          <a:lstStyle>
            <a:lvl1pPr defTabSz="514095">
              <a:spcBef>
                <a:spcPts val="1400"/>
              </a:spcBef>
              <a:defRPr sz="6160"/>
            </a:lvl1pPr>
          </a:lstStyle>
          <a:p>
            <a:pPr/>
            <a:r>
              <a:t>Complexity: worst-case scenarios</a:t>
            </a:r>
          </a:p>
        </p:txBody>
      </p:sp>
      <p:sp>
        <p:nvSpPr>
          <p:cNvPr id="149" name="Slide Number"/>
          <p:cNvSpPr txBox="1"/>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 name="def fact(n):…"/>
          <p:cNvSpPr/>
          <p:nvPr/>
        </p:nvSpPr>
        <p:spPr>
          <a:xfrm>
            <a:off x="177800" y="2298700"/>
            <a:ext cx="6864499" cy="259973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lstStyle/>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def fact(n):</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product = 1</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for i in range(n):</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product = product * (i + 1)</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return product</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print(fact(5)</a:t>
            </a:r>
          </a:p>
        </p:txBody>
      </p:sp>
      <p:sp>
        <p:nvSpPr>
          <p:cNvPr id="151" name="Inside fact() var product is initialized to 1.  The loop executes from 1 to N and during each iteration, the product value is multiplied and stored in the product variable again."/>
          <p:cNvSpPr txBox="1"/>
          <p:nvPr/>
        </p:nvSpPr>
        <p:spPr>
          <a:xfrm>
            <a:off x="7130008" y="2181026"/>
            <a:ext cx="5657950"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000000"/>
                </a:solidFill>
              </a:defRPr>
            </a:lvl1pPr>
          </a:lstStyle>
          <a:p>
            <a:pPr/>
            <a:r>
              <a:t>Inside fact() var product is initialized to 1.  The loop executes from 1 to N and during each iteration, the product value is multiplied and stored in the product variable again.</a:t>
            </a:r>
          </a:p>
        </p:txBody>
      </p:sp>
      <p:sp>
        <p:nvSpPr>
          <p:cNvPr id="152" name="def fact2(n):…"/>
          <p:cNvSpPr/>
          <p:nvPr/>
        </p:nvSpPr>
        <p:spPr>
          <a:xfrm>
            <a:off x="177800" y="5479298"/>
            <a:ext cx="6864499" cy="259973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lstStyle/>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def fact2(n):</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if n == 0:</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return 1</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else:</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return n * fact2(n - 1)</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print(fact2(5))</a:t>
            </a:r>
          </a:p>
        </p:txBody>
      </p:sp>
      <p:sp>
        <p:nvSpPr>
          <p:cNvPr id="153" name="Which algorithm is “better” [meaning faster in the worst case].…"/>
          <p:cNvSpPr txBox="1"/>
          <p:nvPr/>
        </p:nvSpPr>
        <p:spPr>
          <a:xfrm>
            <a:off x="7028408" y="5479298"/>
            <a:ext cx="5657950"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solidFill>
                  <a:srgbClr val="000000"/>
                </a:solidFill>
              </a:defRPr>
            </a:pPr>
            <a:r>
              <a:t>Which algorithm is “better” [meaning faster in the worst case].  </a:t>
            </a:r>
          </a:p>
          <a:p>
            <a:pPr>
              <a:defRPr>
                <a:solidFill>
                  <a:srgbClr val="000000"/>
                </a:solidFill>
              </a:defRPr>
            </a:pPr>
          </a:p>
          <a:p>
            <a:pPr>
              <a:defRPr>
                <a:solidFill>
                  <a:srgbClr val="000000"/>
                </a:solidFill>
                <a:latin typeface="Andale Mono"/>
                <a:ea typeface="Andale Mono"/>
                <a:cs typeface="Andale Mono"/>
                <a:sym typeface="Andale Mono"/>
              </a:defRPr>
            </a:pPr>
            <a:r>
              <a:t>%timeit fact(50)</a:t>
            </a:r>
          </a:p>
          <a:p>
            <a:pPr>
              <a:defRPr>
                <a:solidFill>
                  <a:srgbClr val="000000"/>
                </a:solidFill>
                <a:latin typeface="Andale Mono"/>
                <a:ea typeface="Andale Mono"/>
                <a:cs typeface="Andale Mono"/>
                <a:sym typeface="Andale Mono"/>
              </a:defRPr>
            </a:pPr>
            <a:r>
              <a:t>%timeit fact2(50)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ypes of measurement: Big O"/>
          <p:cNvSpPr txBox="1"/>
          <p:nvPr>
            <p:ph type="title"/>
          </p:nvPr>
        </p:nvSpPr>
        <p:spPr>
          <a:prstGeom prst="rect">
            <a:avLst/>
          </a:prstGeom>
        </p:spPr>
        <p:txBody>
          <a:bodyPr/>
          <a:lstStyle>
            <a:lvl1pPr defTabSz="514095">
              <a:spcBef>
                <a:spcPts val="1400"/>
              </a:spcBef>
              <a:defRPr sz="6160"/>
            </a:lvl1pPr>
          </a:lstStyle>
          <a:p>
            <a:pPr/>
            <a:r>
              <a:t>Types of measurement: Big O</a:t>
            </a:r>
          </a:p>
        </p:txBody>
      </p:sp>
      <p:sp>
        <p:nvSpPr>
          <p:cNvPr id="156" name="Slide Number"/>
          <p:cNvSpPr txBox="1"/>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7" name="O(c)…"/>
          <p:cNvSpPr txBox="1"/>
          <p:nvPr/>
        </p:nvSpPr>
        <p:spPr>
          <a:xfrm>
            <a:off x="1998935" y="2362199"/>
            <a:ext cx="1276198"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BE3E32"/>
                </a:solidFill>
              </a:defRPr>
            </a:pPr>
            <a:r>
              <a:t>O(c)</a:t>
            </a:r>
          </a:p>
          <a:p>
            <a:pPr/>
            <a:r>
              <a:t>O(n)</a:t>
            </a:r>
          </a:p>
          <a:p>
            <a:pPr/>
            <a:r>
              <a:t>O(n^2)</a:t>
            </a:r>
          </a:p>
          <a:p>
            <a:pPr/>
            <a:r>
              <a:t>O(n^3)</a:t>
            </a:r>
          </a:p>
          <a:p>
            <a:pPr/>
            <a:r>
              <a:t>O(2^n)</a:t>
            </a:r>
          </a:p>
          <a:p>
            <a:pPr/>
            <a:r>
              <a:t>O(log(n))</a:t>
            </a:r>
          </a:p>
          <a:p>
            <a:pPr/>
            <a:r>
              <a:t>O(nlog(n))</a:t>
            </a:r>
          </a:p>
        </p:txBody>
      </p:sp>
      <p:sp>
        <p:nvSpPr>
          <p:cNvPr id="158" name="Constant…"/>
          <p:cNvSpPr txBox="1"/>
          <p:nvPr/>
        </p:nvSpPr>
        <p:spPr>
          <a:xfrm>
            <a:off x="386035" y="2362199"/>
            <a:ext cx="1435609"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r>
              <a:t>Constant</a:t>
            </a:r>
          </a:p>
          <a:p>
            <a:pPr algn="r"/>
            <a:r>
              <a:t>Linear</a:t>
            </a:r>
          </a:p>
          <a:p>
            <a:pPr algn="r"/>
            <a:r>
              <a:t>Quadratic</a:t>
            </a:r>
          </a:p>
          <a:p>
            <a:pPr algn="r"/>
            <a:r>
              <a:t>Cubic</a:t>
            </a:r>
          </a:p>
          <a:p>
            <a:pPr algn="r"/>
            <a:r>
              <a:t>Exponential</a:t>
            </a:r>
          </a:p>
          <a:p>
            <a:pPr algn="r"/>
            <a:r>
              <a:t>Logarithmic</a:t>
            </a:r>
          </a:p>
          <a:p>
            <a:pPr algn="r"/>
            <a:r>
              <a:t>Log Linear</a:t>
            </a:r>
          </a:p>
        </p:txBody>
      </p:sp>
      <p:sp>
        <p:nvSpPr>
          <p:cNvPr id="159" name="O(c))"/>
          <p:cNvSpPr txBox="1"/>
          <p:nvPr/>
        </p:nvSpPr>
        <p:spPr>
          <a:xfrm>
            <a:off x="4013200" y="2206468"/>
            <a:ext cx="97978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2400"/>
              </a:spcBef>
              <a:defRPr sz="3600">
                <a:solidFill>
                  <a:srgbClr val="BE3E32"/>
                </a:solidFill>
              </a:defRPr>
            </a:lvl1pPr>
          </a:lstStyle>
          <a:p>
            <a:pPr/>
            <a:r>
              <a:t>O(c))</a:t>
            </a:r>
          </a:p>
        </p:txBody>
      </p:sp>
      <p:sp>
        <p:nvSpPr>
          <p:cNvPr id="160" name="Algorithm complexity is “constant” if the steps required to complete an algorithm remains constant, regardless of the number of inputs."/>
          <p:cNvSpPr txBox="1"/>
          <p:nvPr/>
        </p:nvSpPr>
        <p:spPr>
          <a:xfrm>
            <a:off x="5177936" y="2181423"/>
            <a:ext cx="7562025"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400"/>
              </a:spcBef>
              <a:defRPr sz="3600">
                <a:solidFill>
                  <a:srgbClr val="000000"/>
                </a:solidFill>
              </a:defRPr>
            </a:pPr>
            <a:r>
              <a:t>Algorithm complexity is “</a:t>
            </a:r>
            <a:r>
              <a:rPr>
                <a:solidFill>
                  <a:srgbClr val="BE3E32"/>
                </a:solidFill>
              </a:rPr>
              <a:t>constant</a:t>
            </a:r>
            <a:r>
              <a:t>” if the steps required to complete an algorithm remains constant, regardless of the number of inputs.</a:t>
            </a:r>
          </a:p>
        </p:txBody>
      </p:sp>
      <p:sp>
        <p:nvSpPr>
          <p:cNvPr id="161" name="def constantA(items):…"/>
          <p:cNvSpPr/>
          <p:nvPr/>
        </p:nvSpPr>
        <p:spPr>
          <a:xfrm>
            <a:off x="5232400" y="4664000"/>
            <a:ext cx="6864499" cy="20258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lstStyle/>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def constantA(items):</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result = items[0] * items[0]</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print()</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constantA([4, 5, 6, 7])</a:t>
            </a:r>
          </a:p>
        </p:txBody>
      </p:sp>
      <p:sp>
        <p:nvSpPr>
          <p:cNvPr id="162" name="Regardless of the # of items in the list, the algorithm performs only 2 steps: finding the square of the first element and printing on the screen."/>
          <p:cNvSpPr txBox="1"/>
          <p:nvPr/>
        </p:nvSpPr>
        <p:spPr>
          <a:xfrm>
            <a:off x="5177936" y="6733976"/>
            <a:ext cx="7562025"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400"/>
              </a:spcBef>
              <a:defRPr sz="3600">
                <a:solidFill>
                  <a:srgbClr val="000000"/>
                </a:solidFill>
              </a:defRPr>
            </a:lvl1pPr>
          </a:lstStyle>
          <a:p>
            <a:pPr/>
            <a:r>
              <a:t>Regardless of the # of items in the list, the algorithm performs only 2 steps: finding the square of the first element and printing on the screen.</a:t>
            </a:r>
          </a:p>
        </p:txBody>
      </p:sp>
      <p:pic>
        <p:nvPicPr>
          <p:cNvPr id="163" name="Image" descr="Image"/>
          <p:cNvPicPr>
            <a:picLocks noChangeAspect="1"/>
          </p:cNvPicPr>
          <p:nvPr/>
        </p:nvPicPr>
        <p:blipFill>
          <a:blip r:embed="rId2">
            <a:extLst/>
          </a:blip>
          <a:stretch>
            <a:fillRect/>
          </a:stretch>
        </p:blipFill>
        <p:spPr>
          <a:xfrm>
            <a:off x="222250" y="5641776"/>
            <a:ext cx="4147903" cy="27686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ypes of measurement: Big O"/>
          <p:cNvSpPr txBox="1"/>
          <p:nvPr>
            <p:ph type="title"/>
          </p:nvPr>
        </p:nvSpPr>
        <p:spPr>
          <a:prstGeom prst="rect">
            <a:avLst/>
          </a:prstGeom>
        </p:spPr>
        <p:txBody>
          <a:bodyPr/>
          <a:lstStyle>
            <a:lvl1pPr defTabSz="514095">
              <a:spcBef>
                <a:spcPts val="1400"/>
              </a:spcBef>
              <a:defRPr sz="6160"/>
            </a:lvl1pPr>
          </a:lstStyle>
          <a:p>
            <a:pPr/>
            <a:r>
              <a:t>Types of measurement: Big O</a:t>
            </a:r>
          </a:p>
        </p:txBody>
      </p:sp>
      <p:sp>
        <p:nvSpPr>
          <p:cNvPr id="166" name="Slide Number"/>
          <p:cNvSpPr txBox="1"/>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O(c)…"/>
          <p:cNvSpPr txBox="1"/>
          <p:nvPr/>
        </p:nvSpPr>
        <p:spPr>
          <a:xfrm>
            <a:off x="1998935" y="2362199"/>
            <a:ext cx="1276198"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O(c)</a:t>
            </a:r>
          </a:p>
          <a:p>
            <a:pPr>
              <a:defRPr>
                <a:solidFill>
                  <a:srgbClr val="BE3E32"/>
                </a:solidFill>
              </a:defRPr>
            </a:pPr>
            <a:r>
              <a:t>O(n)</a:t>
            </a:r>
          </a:p>
          <a:p>
            <a:pPr/>
            <a:r>
              <a:t>O(n^2)</a:t>
            </a:r>
          </a:p>
          <a:p>
            <a:pPr/>
            <a:r>
              <a:t>O(n^3)</a:t>
            </a:r>
          </a:p>
          <a:p>
            <a:pPr/>
            <a:r>
              <a:t>O(2^n)</a:t>
            </a:r>
          </a:p>
          <a:p>
            <a:pPr/>
            <a:r>
              <a:t>O(log(n))</a:t>
            </a:r>
          </a:p>
          <a:p>
            <a:pPr/>
            <a:r>
              <a:t>O(nlog(n))</a:t>
            </a:r>
          </a:p>
        </p:txBody>
      </p:sp>
      <p:sp>
        <p:nvSpPr>
          <p:cNvPr id="168" name="Constant…"/>
          <p:cNvSpPr txBox="1"/>
          <p:nvPr/>
        </p:nvSpPr>
        <p:spPr>
          <a:xfrm>
            <a:off x="386035" y="2362199"/>
            <a:ext cx="1435609"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r>
              <a:t>Constant</a:t>
            </a:r>
          </a:p>
          <a:p>
            <a:pPr algn="r"/>
            <a:r>
              <a:t>Linear</a:t>
            </a:r>
          </a:p>
          <a:p>
            <a:pPr algn="r"/>
            <a:r>
              <a:t>Quadratic</a:t>
            </a:r>
          </a:p>
          <a:p>
            <a:pPr algn="r"/>
            <a:r>
              <a:t>Cubic</a:t>
            </a:r>
          </a:p>
          <a:p>
            <a:pPr algn="r"/>
            <a:r>
              <a:t>Exponential</a:t>
            </a:r>
          </a:p>
          <a:p>
            <a:pPr algn="r"/>
            <a:r>
              <a:t>Logarithmic</a:t>
            </a:r>
          </a:p>
          <a:p>
            <a:pPr algn="r"/>
            <a:r>
              <a:t>Log Linear</a:t>
            </a:r>
          </a:p>
        </p:txBody>
      </p:sp>
      <p:sp>
        <p:nvSpPr>
          <p:cNvPr id="169" name="O(n)"/>
          <p:cNvSpPr txBox="1"/>
          <p:nvPr/>
        </p:nvSpPr>
        <p:spPr>
          <a:xfrm>
            <a:off x="4013200" y="2206468"/>
            <a:ext cx="88239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2400"/>
              </a:spcBef>
              <a:defRPr sz="3600">
                <a:solidFill>
                  <a:srgbClr val="BE3E32"/>
                </a:solidFill>
              </a:defRPr>
            </a:lvl1pPr>
          </a:lstStyle>
          <a:p>
            <a:pPr/>
            <a:r>
              <a:t>O(n)</a:t>
            </a:r>
          </a:p>
        </p:txBody>
      </p:sp>
      <p:sp>
        <p:nvSpPr>
          <p:cNvPr id="170" name="The complexity of an algorithm is said to be linear if the steps required to complete the execution of an algorithm increase or decrease linearly with the number of inputs. Linear complexity is denoted by O(n)."/>
          <p:cNvSpPr txBox="1"/>
          <p:nvPr/>
        </p:nvSpPr>
        <p:spPr>
          <a:xfrm>
            <a:off x="5177936" y="2206823"/>
            <a:ext cx="7562025"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400"/>
              </a:spcBef>
              <a:defRPr sz="2900">
                <a:solidFill>
                  <a:srgbClr val="000000"/>
                </a:solidFill>
              </a:defRPr>
            </a:pPr>
            <a:r>
              <a:t>The complexity of an algorithm is said to be </a:t>
            </a:r>
            <a:r>
              <a:rPr>
                <a:solidFill>
                  <a:srgbClr val="BE3E32"/>
                </a:solidFill>
              </a:rPr>
              <a:t>linear</a:t>
            </a:r>
            <a:r>
              <a:t> if the steps required to complete the execution of an algorithm increase or decrease linearly with the number of inputs. Linear complexity is denoted by O(n).</a:t>
            </a:r>
          </a:p>
        </p:txBody>
      </p:sp>
      <p:sp>
        <p:nvSpPr>
          <p:cNvPr id="171" name="def linear_algo(items):…"/>
          <p:cNvSpPr/>
          <p:nvPr/>
        </p:nvSpPr>
        <p:spPr>
          <a:xfrm>
            <a:off x="5232400" y="4664000"/>
            <a:ext cx="6864499" cy="20258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lstStyle/>
          <a:p>
            <a:pPr defTabSz="457200">
              <a:defRPr sz="2500">
                <a:solidFill>
                  <a:srgbClr val="61AEEE"/>
                </a:solidFill>
                <a:latin typeface="Menlo"/>
                <a:ea typeface="Menlo"/>
                <a:cs typeface="Menlo"/>
                <a:sym typeface="Menlo"/>
              </a:defRPr>
            </a:pPr>
            <a:r>
              <a:rPr>
                <a:solidFill>
                  <a:srgbClr val="C678DD"/>
                </a:solidFill>
              </a:rPr>
              <a:t>def</a:t>
            </a:r>
            <a:r>
              <a:rPr>
                <a:solidFill>
                  <a:srgbClr val="ABB2BF"/>
                </a:solidFill>
              </a:rPr>
              <a:t> </a:t>
            </a:r>
            <a:r>
              <a:t>linear_algo</a:t>
            </a:r>
            <a:r>
              <a:rPr>
                <a:solidFill>
                  <a:srgbClr val="ABB2BF"/>
                </a:solidFill>
              </a:rPr>
              <a:t>(items):  </a:t>
            </a:r>
            <a:endParaRPr>
              <a:solidFill>
                <a:srgbClr val="ABB2BF"/>
              </a:solidFill>
            </a:endParaRPr>
          </a:p>
          <a:p>
            <a:pPr defTabSz="457200">
              <a:defRPr sz="2500">
                <a:solidFill>
                  <a:srgbClr val="ABB2BF"/>
                </a:solidFill>
                <a:latin typeface="Menlo"/>
                <a:ea typeface="Menlo"/>
                <a:cs typeface="Menlo"/>
                <a:sym typeface="Menlo"/>
              </a:defRPr>
            </a:pPr>
            <a:r>
              <a:t>    </a:t>
            </a:r>
            <a:r>
              <a:rPr>
                <a:solidFill>
                  <a:srgbClr val="C678DD"/>
                </a:solidFill>
              </a:rPr>
              <a:t>for</a:t>
            </a:r>
            <a:r>
              <a:t> item </a:t>
            </a:r>
            <a:r>
              <a:rPr>
                <a:solidFill>
                  <a:srgbClr val="C678DD"/>
                </a:solidFill>
              </a:rPr>
              <a:t>in</a:t>
            </a:r>
            <a:r>
              <a:t> items:</a:t>
            </a:r>
          </a:p>
          <a:p>
            <a:pPr defTabSz="457200">
              <a:defRPr sz="2500">
                <a:solidFill>
                  <a:srgbClr val="ABB2BF"/>
                </a:solidFill>
                <a:latin typeface="Menlo"/>
                <a:ea typeface="Menlo"/>
                <a:cs typeface="Menlo"/>
                <a:sym typeface="Menlo"/>
              </a:defRPr>
            </a:pPr>
            <a:r>
              <a:t>        print(item)</a:t>
            </a:r>
          </a:p>
          <a:p>
            <a:pPr defTabSz="457200">
              <a:defRPr sz="2500">
                <a:solidFill>
                  <a:srgbClr val="ABB2BF"/>
                </a:solidFill>
                <a:latin typeface="Menlo"/>
                <a:ea typeface="Menlo"/>
                <a:cs typeface="Menlo"/>
                <a:sym typeface="Menlo"/>
              </a:defRPr>
            </a:pPr>
          </a:p>
          <a:p>
            <a:pPr defTabSz="457200">
              <a:defRPr sz="2500">
                <a:solidFill>
                  <a:srgbClr val="ABB2BF"/>
                </a:solidFill>
                <a:latin typeface="Menlo"/>
                <a:ea typeface="Menlo"/>
                <a:cs typeface="Menlo"/>
                <a:sym typeface="Menlo"/>
              </a:defRPr>
            </a:pPr>
            <a:r>
              <a:t>linear_algo([</a:t>
            </a:r>
            <a:r>
              <a:rPr>
                <a:solidFill>
                  <a:srgbClr val="D19A66"/>
                </a:solidFill>
              </a:rPr>
              <a:t>4</a:t>
            </a:r>
            <a:r>
              <a:t>, </a:t>
            </a:r>
            <a:r>
              <a:rPr>
                <a:solidFill>
                  <a:srgbClr val="D19A66"/>
                </a:solidFill>
              </a:rPr>
              <a:t>5</a:t>
            </a:r>
            <a:r>
              <a:t>, </a:t>
            </a:r>
            <a:r>
              <a:rPr>
                <a:solidFill>
                  <a:srgbClr val="D19A66"/>
                </a:solidFill>
              </a:rPr>
              <a:t>6</a:t>
            </a:r>
            <a:r>
              <a:t>, </a:t>
            </a:r>
            <a:r>
              <a:rPr>
                <a:solidFill>
                  <a:srgbClr val="D19A66"/>
                </a:solidFill>
              </a:rPr>
              <a:t>8</a:t>
            </a:r>
            <a:r>
              <a:t>])  </a:t>
            </a:r>
          </a:p>
        </p:txBody>
      </p:sp>
      <p:sp>
        <p:nvSpPr>
          <p:cNvPr id="172" name="The complexity of the linear_algo function is linear in the above example since the number of iterations of the for-loop will be equal to the size of the input items array. For instance, if there are 4 items in the items list, the for-loop will be executed 4 times, and so on."/>
          <p:cNvSpPr txBox="1"/>
          <p:nvPr/>
        </p:nvSpPr>
        <p:spPr>
          <a:xfrm>
            <a:off x="5177936" y="6854626"/>
            <a:ext cx="7562025" cy="219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400"/>
              </a:spcBef>
              <a:defRPr sz="2600">
                <a:solidFill>
                  <a:srgbClr val="000000"/>
                </a:solidFill>
              </a:defRPr>
            </a:pPr>
            <a:r>
              <a:t>The complexity of the </a:t>
            </a:r>
            <a:r>
              <a:rPr>
                <a:solidFill>
                  <a:srgbClr val="C7254E"/>
                </a:solidFill>
                <a:latin typeface="Menlo"/>
                <a:ea typeface="Menlo"/>
                <a:cs typeface="Menlo"/>
                <a:sym typeface="Menlo"/>
              </a:rPr>
              <a:t>linear_algo</a:t>
            </a:r>
            <a:r>
              <a:t> function is linear in the above example since the number of iterations of the for-loop will be </a:t>
            </a:r>
            <a:r>
              <a:t>equal to the size of the input </a:t>
            </a:r>
            <a:r>
              <a:rPr i="1">
                <a:solidFill>
                  <a:srgbClr val="C7254E"/>
                </a:solidFill>
                <a:latin typeface="Menlo"/>
                <a:ea typeface="Menlo"/>
                <a:cs typeface="Menlo"/>
                <a:sym typeface="Menlo"/>
              </a:rPr>
              <a:t>items</a:t>
            </a:r>
            <a:r>
              <a:t> array</a:t>
            </a:r>
            <a:r>
              <a:t>. For instance, if there are 4 items in the </a:t>
            </a:r>
            <a:r>
              <a:rPr>
                <a:solidFill>
                  <a:srgbClr val="C7254E"/>
                </a:solidFill>
                <a:latin typeface="Menlo"/>
                <a:ea typeface="Menlo"/>
                <a:cs typeface="Menlo"/>
                <a:sym typeface="Menlo"/>
              </a:rPr>
              <a:t>items</a:t>
            </a:r>
            <a:r>
              <a:t> list, the for-loop will be executed 4 times, and so on.</a:t>
            </a:r>
          </a:p>
        </p:txBody>
      </p:sp>
      <p:pic>
        <p:nvPicPr>
          <p:cNvPr id="173" name="Image" descr="Image"/>
          <p:cNvPicPr>
            <a:picLocks noChangeAspect="1"/>
          </p:cNvPicPr>
          <p:nvPr/>
        </p:nvPicPr>
        <p:blipFill>
          <a:blip r:embed="rId2">
            <a:extLst/>
          </a:blip>
          <a:srcRect l="0" t="2010" r="0" b="2010"/>
          <a:stretch>
            <a:fillRect/>
          </a:stretch>
        </p:blipFill>
        <p:spPr>
          <a:xfrm>
            <a:off x="222250" y="5641776"/>
            <a:ext cx="4147903" cy="27686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ypes of measurement: Big O"/>
          <p:cNvSpPr txBox="1"/>
          <p:nvPr>
            <p:ph type="title"/>
          </p:nvPr>
        </p:nvSpPr>
        <p:spPr>
          <a:prstGeom prst="rect">
            <a:avLst/>
          </a:prstGeom>
        </p:spPr>
        <p:txBody>
          <a:bodyPr/>
          <a:lstStyle>
            <a:lvl1pPr defTabSz="514095">
              <a:spcBef>
                <a:spcPts val="1400"/>
              </a:spcBef>
              <a:defRPr sz="6160"/>
            </a:lvl1pPr>
          </a:lstStyle>
          <a:p>
            <a:pPr/>
            <a:r>
              <a:t>Types of measurement: Big O</a:t>
            </a:r>
          </a:p>
        </p:txBody>
      </p:sp>
      <p:sp>
        <p:nvSpPr>
          <p:cNvPr id="176" name="Slide Number"/>
          <p:cNvSpPr txBox="1"/>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O(c)…"/>
          <p:cNvSpPr txBox="1"/>
          <p:nvPr/>
        </p:nvSpPr>
        <p:spPr>
          <a:xfrm>
            <a:off x="1998935" y="2362199"/>
            <a:ext cx="1276198"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O(c)</a:t>
            </a:r>
          </a:p>
          <a:p>
            <a:pPr/>
            <a:r>
              <a:t>O(n)</a:t>
            </a:r>
          </a:p>
          <a:p>
            <a:pPr>
              <a:defRPr>
                <a:solidFill>
                  <a:srgbClr val="BE3E32"/>
                </a:solidFill>
              </a:defRPr>
            </a:pPr>
            <a:r>
              <a:t>O(n^2)</a:t>
            </a:r>
          </a:p>
          <a:p>
            <a:pPr/>
            <a:r>
              <a:t>O(n^3)</a:t>
            </a:r>
          </a:p>
          <a:p>
            <a:pPr/>
            <a:r>
              <a:t>O(2^n)</a:t>
            </a:r>
          </a:p>
          <a:p>
            <a:pPr/>
            <a:r>
              <a:t>O(log(n))</a:t>
            </a:r>
          </a:p>
          <a:p>
            <a:pPr/>
            <a:r>
              <a:t>O(nlog(n))</a:t>
            </a:r>
          </a:p>
        </p:txBody>
      </p:sp>
      <p:sp>
        <p:nvSpPr>
          <p:cNvPr id="178" name="Constant…"/>
          <p:cNvSpPr txBox="1"/>
          <p:nvPr/>
        </p:nvSpPr>
        <p:spPr>
          <a:xfrm>
            <a:off x="386035" y="2362199"/>
            <a:ext cx="1435609"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r>
              <a:t>Constant</a:t>
            </a:r>
          </a:p>
          <a:p>
            <a:pPr algn="r"/>
            <a:r>
              <a:t>Linear</a:t>
            </a:r>
          </a:p>
          <a:p>
            <a:pPr algn="r"/>
            <a:r>
              <a:t>Quadratic</a:t>
            </a:r>
          </a:p>
          <a:p>
            <a:pPr algn="r"/>
            <a:r>
              <a:t>Cubic</a:t>
            </a:r>
          </a:p>
          <a:p>
            <a:pPr algn="r"/>
            <a:r>
              <a:t>Exponential</a:t>
            </a:r>
          </a:p>
          <a:p>
            <a:pPr algn="r"/>
            <a:r>
              <a:t>Logarithmic</a:t>
            </a:r>
          </a:p>
          <a:p>
            <a:pPr algn="r"/>
            <a:r>
              <a:t>Log Linear</a:t>
            </a:r>
          </a:p>
        </p:txBody>
      </p:sp>
      <p:sp>
        <p:nvSpPr>
          <p:cNvPr id="179" name="O(n^2))"/>
          <p:cNvSpPr txBox="1"/>
          <p:nvPr/>
        </p:nvSpPr>
        <p:spPr>
          <a:xfrm>
            <a:off x="3452424" y="2168368"/>
            <a:ext cx="169941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2400"/>
              </a:spcBef>
              <a:defRPr sz="3600">
                <a:solidFill>
                  <a:srgbClr val="BE3E32"/>
                </a:solidFill>
              </a:defRPr>
            </a:lvl1pPr>
          </a:lstStyle>
          <a:p>
            <a:pPr/>
            <a:r>
              <a:t>O(n^2))</a:t>
            </a:r>
          </a:p>
        </p:txBody>
      </p:sp>
      <p:sp>
        <p:nvSpPr>
          <p:cNvPr id="180" name="The complexity of an algorithm is said to be quadratic when the steps required to execute an algorithm are a quadratic function of the number of items in the input. Quadratic complexity is denoted as O(n^2). Take a look at the following example to see a function with quadratic complexity:"/>
          <p:cNvSpPr txBox="1"/>
          <p:nvPr/>
        </p:nvSpPr>
        <p:spPr>
          <a:xfrm>
            <a:off x="5165236" y="2333823"/>
            <a:ext cx="7562025" cy="207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400"/>
              </a:spcBef>
              <a:defRPr sz="2500">
                <a:solidFill>
                  <a:srgbClr val="000000"/>
                </a:solidFill>
              </a:defRPr>
            </a:pPr>
            <a:r>
              <a:t>The complexity of an algorithm is said to be </a:t>
            </a:r>
            <a:r>
              <a:rPr>
                <a:solidFill>
                  <a:srgbClr val="BE3E32"/>
                </a:solidFill>
              </a:rPr>
              <a:t>quadratic</a:t>
            </a:r>
            <a:r>
              <a:t> when the steps required to execute an algorithm are a quadratic function of the number of items in the input. Quadratic complexity is denoted as O(n^2). Take a look at the following example to see a function with quadratic complexity:</a:t>
            </a:r>
          </a:p>
        </p:txBody>
      </p:sp>
      <p:sp>
        <p:nvSpPr>
          <p:cNvPr id="181" name="def quad(items):…"/>
          <p:cNvSpPr/>
          <p:nvPr/>
        </p:nvSpPr>
        <p:spPr>
          <a:xfrm>
            <a:off x="5259999" y="4424681"/>
            <a:ext cx="6864499" cy="212677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lstStyle/>
          <a:p>
            <a:pPr defTabSz="457200">
              <a:defRPr sz="2200">
                <a:solidFill>
                  <a:srgbClr val="DFF3F2"/>
                </a:solidFill>
                <a:latin typeface="Menlo"/>
                <a:ea typeface="Menlo"/>
                <a:cs typeface="Menlo"/>
                <a:sym typeface="Menlo"/>
              </a:defRPr>
            </a:pPr>
            <a:r>
              <a:t>def quad(items):</a:t>
            </a:r>
          </a:p>
          <a:p>
            <a:pPr defTabSz="457200">
              <a:defRPr sz="2200">
                <a:solidFill>
                  <a:srgbClr val="DFF3F2"/>
                </a:solidFill>
                <a:latin typeface="Menlo"/>
                <a:ea typeface="Menlo"/>
                <a:cs typeface="Menlo"/>
                <a:sym typeface="Menlo"/>
              </a:defRPr>
            </a:pPr>
            <a:r>
              <a:t>  for item in items:</a:t>
            </a:r>
          </a:p>
          <a:p>
            <a:pPr defTabSz="457200">
              <a:defRPr sz="2200">
                <a:solidFill>
                  <a:srgbClr val="DFF3F2"/>
                </a:solidFill>
                <a:latin typeface="Menlo"/>
                <a:ea typeface="Menlo"/>
                <a:cs typeface="Menlo"/>
                <a:sym typeface="Menlo"/>
              </a:defRPr>
            </a:pPr>
            <a:r>
              <a:t>    for item2 in items:</a:t>
            </a:r>
          </a:p>
          <a:p>
            <a:pPr defTabSz="457200">
              <a:defRPr sz="2200">
                <a:solidFill>
                  <a:srgbClr val="DFF3F2"/>
                </a:solidFill>
                <a:latin typeface="Menlo"/>
                <a:ea typeface="Menlo"/>
                <a:cs typeface="Menlo"/>
                <a:sym typeface="Menlo"/>
              </a:defRPr>
            </a:pPr>
            <a:r>
              <a:t>       print(item, ‘ ‘, item)</a:t>
            </a:r>
          </a:p>
          <a:p>
            <a:pPr defTabSz="457200">
              <a:defRPr sz="2200">
                <a:solidFill>
                  <a:srgbClr val="DFF3F2"/>
                </a:solidFill>
                <a:latin typeface="Menlo"/>
                <a:ea typeface="Menlo"/>
                <a:cs typeface="Menlo"/>
                <a:sym typeface="Menlo"/>
              </a:defRPr>
            </a:pPr>
          </a:p>
          <a:p>
            <a:pPr defTabSz="457200">
              <a:defRPr sz="2200">
                <a:solidFill>
                  <a:srgbClr val="DFF3F2"/>
                </a:solidFill>
                <a:latin typeface="Menlo"/>
                <a:ea typeface="Menlo"/>
                <a:cs typeface="Menlo"/>
                <a:sym typeface="Menlo"/>
              </a:defRPr>
            </a:pPr>
            <a:r>
              <a:t>quad([4, 5, 6, 7])</a:t>
            </a:r>
          </a:p>
          <a:p>
            <a:pPr defTabSz="457200">
              <a:defRPr sz="2200">
                <a:solidFill>
                  <a:srgbClr val="DFF3F2"/>
                </a:solidFill>
                <a:latin typeface="Menlo"/>
                <a:ea typeface="Menlo"/>
                <a:cs typeface="Menlo"/>
                <a:sym typeface="Menlo"/>
              </a:defRPr>
            </a:pPr>
          </a:p>
          <a:p>
            <a:pPr defTabSz="457200">
              <a:defRPr sz="2200">
                <a:solidFill>
                  <a:srgbClr val="DFF3F2"/>
                </a:solidFill>
                <a:latin typeface="Menlo"/>
                <a:ea typeface="Menlo"/>
                <a:cs typeface="Menlo"/>
                <a:sym typeface="Menlo"/>
              </a:defRPr>
            </a:pPr>
          </a:p>
        </p:txBody>
      </p:sp>
      <p:pic>
        <p:nvPicPr>
          <p:cNvPr id="182" name="Image" descr="Image"/>
          <p:cNvPicPr>
            <a:picLocks noChangeAspect="1"/>
          </p:cNvPicPr>
          <p:nvPr/>
        </p:nvPicPr>
        <p:blipFill>
          <a:blip r:embed="rId2">
            <a:extLst/>
          </a:blip>
          <a:srcRect l="0" t="120" r="0" b="120"/>
          <a:stretch>
            <a:fillRect/>
          </a:stretch>
        </p:blipFill>
        <p:spPr>
          <a:xfrm>
            <a:off x="222250" y="5641776"/>
            <a:ext cx="4147903" cy="2768601"/>
          </a:xfrm>
          <a:prstGeom prst="rect">
            <a:avLst/>
          </a:prstGeom>
          <a:ln w="12700">
            <a:miter lim="400000"/>
          </a:ln>
        </p:spPr>
      </p:pic>
      <p:sp>
        <p:nvSpPr>
          <p:cNvPr id="183" name="In the script above, you can see that we have an outer loop that iterates through all the items in the input list and then a nested inner loop, which again iterates through all the items in the input list. The total number of steps performed is n * n, where n is the number of items in the input array"/>
          <p:cNvSpPr txBox="1"/>
          <p:nvPr/>
        </p:nvSpPr>
        <p:spPr>
          <a:xfrm>
            <a:off x="5165236" y="6703892"/>
            <a:ext cx="7562025"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400"/>
              </a:spcBef>
              <a:defRPr>
                <a:solidFill>
                  <a:srgbClr val="000000"/>
                </a:solidFill>
              </a:defRPr>
            </a:lvl1pPr>
          </a:lstStyle>
          <a:p>
            <a:pPr/>
            <a:r>
              <a:t>In the script above, you can see that we have an outer loop that iterates through all the items in the input list and then a nested inner loop, which again iterates through all the items in the input list. The total number of steps performed is n * n, where n is the number of items in the input array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Complexity of functions"/>
          <p:cNvSpPr txBox="1"/>
          <p:nvPr>
            <p:ph type="title"/>
          </p:nvPr>
        </p:nvSpPr>
        <p:spPr>
          <a:prstGeom prst="rect">
            <a:avLst/>
          </a:prstGeom>
        </p:spPr>
        <p:txBody>
          <a:bodyPr/>
          <a:lstStyle>
            <a:lvl1pPr defTabSz="514095">
              <a:spcBef>
                <a:spcPts val="1400"/>
              </a:spcBef>
              <a:defRPr sz="6160"/>
            </a:lvl1pPr>
          </a:lstStyle>
          <a:p>
            <a:pPr/>
            <a:r>
              <a:t>Complexity of functions</a:t>
            </a:r>
          </a:p>
        </p:txBody>
      </p:sp>
      <p:sp>
        <p:nvSpPr>
          <p:cNvPr id="186" name="Slide Number"/>
          <p:cNvSpPr txBox="1"/>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def demo(items):…"/>
          <p:cNvSpPr txBox="1"/>
          <p:nvPr/>
        </p:nvSpPr>
        <p:spPr>
          <a:xfrm>
            <a:off x="411385" y="2254250"/>
            <a:ext cx="5235775" cy="5245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a:solidFill>
                  <a:srgbClr val="FF5000"/>
                </a:solidFill>
                <a:latin typeface="Andale Mono"/>
                <a:ea typeface="Andale Mono"/>
                <a:cs typeface="Andale Mono"/>
                <a:sym typeface="Andale Mono"/>
              </a:defRPr>
            </a:pPr>
            <a:r>
              <a:t>def demo(items):</a:t>
            </a:r>
          </a:p>
          <a:p>
            <a:pPr>
              <a:defRPr>
                <a:solidFill>
                  <a:srgbClr val="FF5000"/>
                </a:solidFill>
                <a:latin typeface="Andale Mono"/>
                <a:ea typeface="Andale Mono"/>
                <a:cs typeface="Andale Mono"/>
                <a:sym typeface="Andale Mono"/>
              </a:defRPr>
            </a:pPr>
            <a:r>
              <a:t>   for i in range(5):</a:t>
            </a:r>
          </a:p>
          <a:p>
            <a:pPr>
              <a:defRPr>
                <a:solidFill>
                  <a:srgbClr val="FF5000"/>
                </a:solidFill>
                <a:latin typeface="Andale Mono"/>
                <a:ea typeface="Andale Mono"/>
                <a:cs typeface="Andale Mono"/>
                <a:sym typeface="Andale Mono"/>
              </a:defRPr>
            </a:pPr>
            <a:r>
              <a:t>      print(“Buffalo Bills”)</a:t>
            </a:r>
          </a:p>
          <a:p>
            <a:pPr>
              <a:defRPr>
                <a:solidFill>
                  <a:srgbClr val="FF5000"/>
                </a:solidFill>
                <a:latin typeface="Andale Mono"/>
                <a:ea typeface="Andale Mono"/>
                <a:cs typeface="Andale Mono"/>
                <a:sym typeface="Andale Mono"/>
              </a:defRPr>
            </a:pPr>
          </a:p>
          <a:p>
            <a:pPr>
              <a:defRPr>
                <a:solidFill>
                  <a:srgbClr val="FF5000"/>
                </a:solidFill>
                <a:latin typeface="Andale Mono"/>
                <a:ea typeface="Andale Mono"/>
                <a:cs typeface="Andale Mono"/>
                <a:sym typeface="Andale Mono"/>
              </a:defRPr>
            </a:pPr>
            <a:r>
              <a:t>   for item in items:</a:t>
            </a:r>
          </a:p>
          <a:p>
            <a:pPr>
              <a:defRPr>
                <a:solidFill>
                  <a:srgbClr val="FF5000"/>
                </a:solidFill>
                <a:latin typeface="Andale Mono"/>
                <a:ea typeface="Andale Mono"/>
                <a:cs typeface="Andale Mono"/>
                <a:sym typeface="Andale Mono"/>
              </a:defRPr>
            </a:pPr>
            <a:r>
              <a:t>      print(item)</a:t>
            </a:r>
          </a:p>
          <a:p>
            <a:pPr>
              <a:defRPr>
                <a:solidFill>
                  <a:srgbClr val="FF5000"/>
                </a:solidFill>
                <a:latin typeface="Andale Mono"/>
                <a:ea typeface="Andale Mono"/>
                <a:cs typeface="Andale Mono"/>
                <a:sym typeface="Andale Mono"/>
              </a:defRPr>
            </a:pPr>
          </a:p>
          <a:p>
            <a:pPr>
              <a:defRPr>
                <a:solidFill>
                  <a:srgbClr val="FF5000"/>
                </a:solidFill>
                <a:latin typeface="Andale Mono"/>
                <a:ea typeface="Andale Mono"/>
                <a:cs typeface="Andale Mono"/>
                <a:sym typeface="Andale Mono"/>
              </a:defRPr>
            </a:pPr>
            <a:r>
              <a:t>   for item in items:</a:t>
            </a:r>
          </a:p>
          <a:p>
            <a:pPr>
              <a:defRPr>
                <a:solidFill>
                  <a:srgbClr val="FF5000"/>
                </a:solidFill>
                <a:latin typeface="Andale Mono"/>
                <a:ea typeface="Andale Mono"/>
                <a:cs typeface="Andale Mono"/>
                <a:sym typeface="Andale Mono"/>
              </a:defRPr>
            </a:pPr>
            <a:r>
              <a:t>      print(item)</a:t>
            </a:r>
          </a:p>
          <a:p>
            <a:pPr>
              <a:defRPr>
                <a:solidFill>
                  <a:srgbClr val="FF5000"/>
                </a:solidFill>
                <a:latin typeface="Andale Mono"/>
                <a:ea typeface="Andale Mono"/>
                <a:cs typeface="Andale Mono"/>
                <a:sym typeface="Andale Mono"/>
              </a:defRPr>
            </a:pPr>
          </a:p>
          <a:p>
            <a:pPr>
              <a:defRPr>
                <a:solidFill>
                  <a:srgbClr val="FF5000"/>
                </a:solidFill>
                <a:latin typeface="Andale Mono"/>
                <a:ea typeface="Andale Mono"/>
                <a:cs typeface="Andale Mono"/>
                <a:sym typeface="Andale Mono"/>
              </a:defRPr>
            </a:pPr>
            <a:r>
              <a:t>    print(“Beetlejuice”)</a:t>
            </a:r>
          </a:p>
          <a:p>
            <a:pPr>
              <a:defRPr>
                <a:solidFill>
                  <a:srgbClr val="FF5000"/>
                </a:solidFill>
                <a:latin typeface="Andale Mono"/>
                <a:ea typeface="Andale Mono"/>
                <a:cs typeface="Andale Mono"/>
                <a:sym typeface="Andale Mono"/>
              </a:defRPr>
            </a:pPr>
            <a:r>
              <a:t>    print(“Beetlejuice”)</a:t>
            </a:r>
          </a:p>
          <a:p>
            <a:pPr>
              <a:defRPr>
                <a:solidFill>
                  <a:srgbClr val="FF5000"/>
                </a:solidFill>
                <a:latin typeface="Andale Mono"/>
                <a:ea typeface="Andale Mono"/>
                <a:cs typeface="Andale Mono"/>
                <a:sym typeface="Andale Mono"/>
              </a:defRPr>
            </a:pPr>
            <a:r>
              <a:t>    print(“Beetlejuice“)</a:t>
            </a:r>
          </a:p>
          <a:p>
            <a:pPr>
              <a:defRPr>
                <a:solidFill>
                  <a:srgbClr val="FF5000"/>
                </a:solidFill>
                <a:latin typeface="Andale Mono"/>
                <a:ea typeface="Andale Mono"/>
                <a:cs typeface="Andale Mono"/>
                <a:sym typeface="Andale Mono"/>
              </a:defRPr>
            </a:pPr>
          </a:p>
          <a:p>
            <a:pPr>
              <a:defRPr>
                <a:solidFill>
                  <a:srgbClr val="FF5000"/>
                </a:solidFill>
                <a:latin typeface="Andale Mono"/>
                <a:ea typeface="Andale Mono"/>
                <a:cs typeface="Andale Mono"/>
                <a:sym typeface="Andale Mono"/>
              </a:defRPr>
            </a:pPr>
            <a:r>
              <a:t>def([4, 5, 6, 7])</a:t>
            </a:r>
          </a:p>
        </p:txBody>
      </p:sp>
      <p:sp>
        <p:nvSpPr>
          <p:cNvPr id="188" name="Rectangle"/>
          <p:cNvSpPr/>
          <p:nvPr/>
        </p:nvSpPr>
        <p:spPr>
          <a:xfrm>
            <a:off x="901700" y="2638268"/>
            <a:ext cx="5101729" cy="794396"/>
          </a:xfrm>
          <a:prstGeom prst="rect">
            <a:avLst/>
          </a:prstGeom>
          <a:ln w="25400">
            <a:solidFill>
              <a:srgbClr val="000000"/>
            </a:solidFill>
            <a:miter lim="400000"/>
          </a:ln>
        </p:spPr>
        <p:txBody>
          <a:bodyPr lIns="50800" tIns="50800" rIns="50800" bIns="50800" anchor="ctr"/>
          <a:lstStyle/>
          <a:p>
            <a:pPr algn="ctr">
              <a:defRPr sz="3200">
                <a:solidFill>
                  <a:srgbClr val="FFFFFF"/>
                </a:solidFill>
                <a:effectLst>
                  <a:outerShdw sx="100000" sy="100000" kx="0" ky="0" algn="b" rotWithShape="0" blurRad="25400" dist="33948" dir="2700000">
                    <a:srgbClr val="3B3936"/>
                  </a:outerShdw>
                </a:effectLst>
                <a:latin typeface="Palatino"/>
                <a:ea typeface="Palatino"/>
                <a:cs typeface="Palatino"/>
                <a:sym typeface="Palatino"/>
              </a:defRPr>
            </a:pPr>
          </a:p>
        </p:txBody>
      </p:sp>
      <p:sp>
        <p:nvSpPr>
          <p:cNvPr id="189" name="Rectangle"/>
          <p:cNvSpPr/>
          <p:nvPr/>
        </p:nvSpPr>
        <p:spPr>
          <a:xfrm>
            <a:off x="901700" y="3616168"/>
            <a:ext cx="5101729" cy="794396"/>
          </a:xfrm>
          <a:prstGeom prst="rect">
            <a:avLst/>
          </a:prstGeom>
          <a:ln w="25400">
            <a:solidFill>
              <a:srgbClr val="000000"/>
            </a:solidFill>
            <a:miter lim="400000"/>
          </a:ln>
        </p:spPr>
        <p:txBody>
          <a:bodyPr lIns="50800" tIns="50800" rIns="50800" bIns="50800" anchor="ctr"/>
          <a:lstStyle/>
          <a:p>
            <a:pPr algn="ctr">
              <a:defRPr sz="3200">
                <a:solidFill>
                  <a:srgbClr val="FFFFFF"/>
                </a:solidFill>
                <a:effectLst>
                  <a:outerShdw sx="100000" sy="100000" kx="0" ky="0" algn="b" rotWithShape="0" blurRad="25400" dist="33948" dir="2700000">
                    <a:srgbClr val="3B3936"/>
                  </a:outerShdw>
                </a:effectLst>
                <a:latin typeface="Palatino"/>
                <a:ea typeface="Palatino"/>
                <a:cs typeface="Palatino"/>
                <a:sym typeface="Palatino"/>
              </a:defRPr>
            </a:pPr>
          </a:p>
        </p:txBody>
      </p:sp>
      <p:sp>
        <p:nvSpPr>
          <p:cNvPr id="190" name="Rectangle"/>
          <p:cNvSpPr/>
          <p:nvPr/>
        </p:nvSpPr>
        <p:spPr>
          <a:xfrm>
            <a:off x="901700" y="4644868"/>
            <a:ext cx="5101729" cy="794396"/>
          </a:xfrm>
          <a:prstGeom prst="rect">
            <a:avLst/>
          </a:prstGeom>
          <a:ln w="25400">
            <a:solidFill>
              <a:srgbClr val="000000"/>
            </a:solidFill>
            <a:miter lim="400000"/>
          </a:ln>
        </p:spPr>
        <p:txBody>
          <a:bodyPr lIns="50800" tIns="50800" rIns="50800" bIns="50800" anchor="ctr"/>
          <a:lstStyle/>
          <a:p>
            <a:pPr algn="ctr">
              <a:defRPr sz="3200">
                <a:solidFill>
                  <a:srgbClr val="FFFFFF"/>
                </a:solidFill>
                <a:effectLst>
                  <a:outerShdw sx="100000" sy="100000" kx="0" ky="0" algn="b" rotWithShape="0" blurRad="25400" dist="33948" dir="2700000">
                    <a:srgbClr val="3B3936"/>
                  </a:outerShdw>
                </a:effectLst>
                <a:latin typeface="Palatino"/>
                <a:ea typeface="Palatino"/>
                <a:cs typeface="Palatino"/>
                <a:sym typeface="Palatino"/>
              </a:defRPr>
            </a:pPr>
          </a:p>
        </p:txBody>
      </p:sp>
      <p:sp>
        <p:nvSpPr>
          <p:cNvPr id="191" name="Rectangle"/>
          <p:cNvSpPr/>
          <p:nvPr/>
        </p:nvSpPr>
        <p:spPr>
          <a:xfrm>
            <a:off x="901700" y="5673568"/>
            <a:ext cx="5101729" cy="1203475"/>
          </a:xfrm>
          <a:prstGeom prst="rect">
            <a:avLst/>
          </a:prstGeom>
          <a:ln w="25400">
            <a:solidFill>
              <a:srgbClr val="000000"/>
            </a:solidFill>
            <a:miter lim="400000"/>
          </a:ln>
        </p:spPr>
        <p:txBody>
          <a:bodyPr lIns="50800" tIns="50800" rIns="50800" bIns="50800" anchor="ctr"/>
          <a:lstStyle/>
          <a:p>
            <a:pPr algn="ctr">
              <a:defRPr sz="3200">
                <a:solidFill>
                  <a:srgbClr val="FFFFFF"/>
                </a:solidFill>
                <a:effectLst>
                  <a:outerShdw sx="100000" sy="100000" kx="0" ky="0" algn="b" rotWithShape="0" blurRad="25400" dist="33948" dir="2700000">
                    <a:srgbClr val="3B3936"/>
                  </a:outerShdw>
                </a:effectLst>
                <a:latin typeface="Palatino"/>
                <a:ea typeface="Palatino"/>
                <a:cs typeface="Palatino"/>
                <a:sym typeface="Palatino"/>
              </a:defRPr>
            </a:pPr>
          </a:p>
        </p:txBody>
      </p:sp>
      <p:sp>
        <p:nvSpPr>
          <p:cNvPr id="192" name="O(5) since 5 constant steps"/>
          <p:cNvSpPr txBox="1"/>
          <p:nvPr/>
        </p:nvSpPr>
        <p:spPr>
          <a:xfrm>
            <a:off x="6774085" y="2536668"/>
            <a:ext cx="47644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400"/>
              </a:spcBef>
              <a:defRPr sz="3600">
                <a:solidFill>
                  <a:srgbClr val="000000"/>
                </a:solidFill>
              </a:defRPr>
            </a:lvl1pPr>
          </a:lstStyle>
          <a:p>
            <a:pPr/>
            <a:r>
              <a:t>O(5) since 5 constant steps</a:t>
            </a:r>
          </a:p>
        </p:txBody>
      </p:sp>
      <p:sp>
        <p:nvSpPr>
          <p:cNvPr id="193" name="O(n)"/>
          <p:cNvSpPr txBox="1"/>
          <p:nvPr/>
        </p:nvSpPr>
        <p:spPr>
          <a:xfrm>
            <a:off x="6774085" y="3670466"/>
            <a:ext cx="88239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400"/>
              </a:spcBef>
              <a:defRPr sz="3600">
                <a:solidFill>
                  <a:srgbClr val="000000"/>
                </a:solidFill>
              </a:defRPr>
            </a:lvl1pPr>
          </a:lstStyle>
          <a:p>
            <a:pPr/>
            <a:r>
              <a:t>O(n)</a:t>
            </a:r>
          </a:p>
        </p:txBody>
      </p:sp>
      <p:sp>
        <p:nvSpPr>
          <p:cNvPr id="194" name="O(n)"/>
          <p:cNvSpPr txBox="1"/>
          <p:nvPr/>
        </p:nvSpPr>
        <p:spPr>
          <a:xfrm>
            <a:off x="6774085" y="4699166"/>
            <a:ext cx="88239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400"/>
              </a:spcBef>
              <a:defRPr sz="3600">
                <a:solidFill>
                  <a:srgbClr val="000000"/>
                </a:solidFill>
              </a:defRPr>
            </a:lvl1pPr>
          </a:lstStyle>
          <a:p>
            <a:pPr/>
            <a:r>
              <a:t>O(n)</a:t>
            </a:r>
          </a:p>
        </p:txBody>
      </p:sp>
      <p:sp>
        <p:nvSpPr>
          <p:cNvPr id="195" name="O(3)"/>
          <p:cNvSpPr txBox="1"/>
          <p:nvPr/>
        </p:nvSpPr>
        <p:spPr>
          <a:xfrm>
            <a:off x="6774085" y="5932405"/>
            <a:ext cx="91211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400"/>
              </a:spcBef>
              <a:defRPr sz="3600">
                <a:solidFill>
                  <a:srgbClr val="000000"/>
                </a:solidFill>
              </a:defRPr>
            </a:lvl1pPr>
          </a:lstStyle>
          <a:p>
            <a:pPr/>
            <a:r>
              <a:t>O(3)</a:t>
            </a:r>
          </a:p>
        </p:txBody>
      </p:sp>
      <p:sp>
        <p:nvSpPr>
          <p:cNvPr id="196" name="O(5) + O(n) + O(n) + O(3)"/>
          <p:cNvSpPr txBox="1"/>
          <p:nvPr/>
        </p:nvSpPr>
        <p:spPr>
          <a:xfrm>
            <a:off x="6812185" y="7265905"/>
            <a:ext cx="51073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400"/>
              </a:spcBef>
              <a:defRPr sz="3600">
                <a:solidFill>
                  <a:srgbClr val="000000"/>
                </a:solidFill>
              </a:defRPr>
            </a:lvl1pPr>
          </a:lstStyle>
          <a:p>
            <a:pPr/>
            <a:r>
              <a:t>O(5) + O(n) + O(n) + O(3)</a:t>
            </a:r>
          </a:p>
        </p:txBody>
      </p:sp>
      <p:sp>
        <p:nvSpPr>
          <p:cNvPr id="197" name="O(8) + O(2n)"/>
          <p:cNvSpPr txBox="1"/>
          <p:nvPr/>
        </p:nvSpPr>
        <p:spPr>
          <a:xfrm>
            <a:off x="6812185" y="7906082"/>
            <a:ext cx="253974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400"/>
              </a:spcBef>
              <a:defRPr sz="3600">
                <a:solidFill>
                  <a:srgbClr val="000000"/>
                </a:solidFill>
              </a:defRPr>
            </a:lvl1pPr>
          </a:lstStyle>
          <a:p>
            <a:pPr/>
            <a:r>
              <a:t>O(8) + O(2n)</a:t>
            </a:r>
          </a:p>
        </p:txBody>
      </p:sp>
      <p:grpSp>
        <p:nvGrpSpPr>
          <p:cNvPr id="200" name="Image"/>
          <p:cNvGrpSpPr/>
          <p:nvPr/>
        </p:nvGrpSpPr>
        <p:grpSpPr>
          <a:xfrm rot="660000">
            <a:off x="9917182" y="3936394"/>
            <a:ext cx="3018563" cy="2400953"/>
            <a:chOff x="0" y="0"/>
            <a:chExt cx="3018561" cy="2400952"/>
          </a:xfrm>
        </p:grpSpPr>
        <p:pic>
          <p:nvPicPr>
            <p:cNvPr id="199" name="Image" descr="Image"/>
            <p:cNvPicPr>
              <a:picLocks noChangeAspect="1"/>
            </p:cNvPicPr>
            <p:nvPr/>
          </p:nvPicPr>
          <p:blipFill>
            <a:blip r:embed="rId2">
              <a:extLst/>
            </a:blip>
            <a:stretch>
              <a:fillRect/>
            </a:stretch>
          </p:blipFill>
          <p:spPr>
            <a:xfrm>
              <a:off x="127000" y="88900"/>
              <a:ext cx="2764562" cy="2070753"/>
            </a:xfrm>
            <a:prstGeom prst="rect">
              <a:avLst/>
            </a:prstGeom>
            <a:ln>
              <a:noFill/>
            </a:ln>
            <a:effectLst/>
          </p:spPr>
        </p:pic>
        <p:pic>
          <p:nvPicPr>
            <p:cNvPr id="198" name="Image" descr="Image"/>
            <p:cNvPicPr>
              <a:picLocks noChangeAspect="0"/>
            </p:cNvPicPr>
            <p:nvPr/>
          </p:nvPicPr>
          <p:blipFill>
            <a:blip r:embed="rId3">
              <a:extLst/>
            </a:blip>
            <a:stretch>
              <a:fillRect/>
            </a:stretch>
          </p:blipFill>
          <p:spPr>
            <a:xfrm>
              <a:off x="0" y="0"/>
              <a:ext cx="3018562" cy="2400953"/>
            </a:xfrm>
            <a:prstGeom prst="rect">
              <a:avLst/>
            </a:prstGeom>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Worst versus Best Case Complexity"/>
          <p:cNvSpPr txBox="1"/>
          <p:nvPr>
            <p:ph type="title"/>
          </p:nvPr>
        </p:nvSpPr>
        <p:spPr>
          <a:prstGeom prst="rect">
            <a:avLst/>
          </a:prstGeom>
        </p:spPr>
        <p:txBody>
          <a:bodyPr/>
          <a:lstStyle>
            <a:lvl1pPr defTabSz="514095">
              <a:spcBef>
                <a:spcPts val="1400"/>
              </a:spcBef>
              <a:defRPr sz="6160"/>
            </a:lvl1pPr>
          </a:lstStyle>
          <a:p>
            <a:pPr/>
            <a:r>
              <a:t>Worst versus Best Case Complexity</a:t>
            </a:r>
          </a:p>
        </p:txBody>
      </p:sp>
      <p:sp>
        <p:nvSpPr>
          <p:cNvPr id="203" name="In the script above, we have a function that takes a number and a list of numbers as input. It returns true if the passed number is found in the list of numbers, otherwise it returns false. If you search 2 in the list, it will be found in the first comparison. This is the best case complexity of the algorithm that the searched item is found in the first searched index. The best case complexity, in this case, is O(1). On the other hand, if you search 10, it will be found at the last searched index. The algorithm will have to search through all the items in the list, hence the worst case complexity becomes O(n)."/>
          <p:cNvSpPr txBox="1"/>
          <p:nvPr>
            <p:ph type="body" sz="half" idx="1"/>
          </p:nvPr>
        </p:nvSpPr>
        <p:spPr>
          <a:xfrm>
            <a:off x="215900" y="2625568"/>
            <a:ext cx="6225779" cy="6622456"/>
          </a:xfrm>
          <a:prstGeom prst="rect">
            <a:avLst/>
          </a:prstGeom>
        </p:spPr>
        <p:txBody>
          <a:bodyPr/>
          <a:lstStyle>
            <a:lvl1pPr marL="357123" indent="-357123" defTabSz="443991">
              <a:spcBef>
                <a:spcPts val="1800"/>
              </a:spcBef>
              <a:defRPr sz="2736"/>
            </a:lvl1pPr>
          </a:lstStyle>
          <a:p>
            <a:pPr/>
            <a:r>
              <a:t>In the script above, we have a function that takes a number and a list of numbers as input. It returns true if the passed number is found in the list of numbers, otherwise it returns false. If you search 2 in the list, it will be found in the first comparison. This is the best case complexity of the algorithm that the searched item is found in the first searched index. The best case complexity, in this case, is O(1). On the other hand, if you search 10, it will be found at the last searched index. The algorithm will have to search through all the items in the list, hence the worst case complexity becomes O(n).</a:t>
            </a:r>
          </a:p>
        </p:txBody>
      </p:sp>
      <p:sp>
        <p:nvSpPr>
          <p:cNvPr id="204" name="Slide Number"/>
          <p:cNvSpPr txBox="1"/>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 name="def test(num, items):…"/>
          <p:cNvSpPr/>
          <p:nvPr/>
        </p:nvSpPr>
        <p:spPr>
          <a:xfrm>
            <a:off x="6663878" y="2652478"/>
            <a:ext cx="5845970" cy="362456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lstStyle/>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def test(num, items):</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for item in items:</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if item == num:</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return True</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else:</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           return False</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mums = [2, 3, 4, 5, 6]</a:t>
            </a: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p>
          <a:p>
            <a:pPr>
              <a:defRPr sz="2500">
                <a:solidFill>
                  <a:srgbClr val="FFFFFF"/>
                </a:solidFill>
                <a:effectLst>
                  <a:outerShdw sx="100000" sy="100000" kx="0" ky="0" algn="b" rotWithShape="0" blurRad="25400" dist="33948" dir="2700000">
                    <a:srgbClr val="3B3936"/>
                  </a:outerShdw>
                </a:effectLst>
                <a:latin typeface="Andale Mono"/>
                <a:ea typeface="Andale Mono"/>
                <a:cs typeface="Andale Mono"/>
                <a:sym typeface="Andale Mono"/>
              </a:defRPr>
            </a:pPr>
            <a:r>
              <a:t>print(test(2, nums)</a:t>
            </a:r>
          </a:p>
        </p:txBody>
      </p:sp>
      <p:sp>
        <p:nvSpPr>
          <p:cNvPr id="206" name="Big O…"/>
          <p:cNvSpPr txBox="1"/>
          <p:nvPr/>
        </p:nvSpPr>
        <p:spPr>
          <a:xfrm>
            <a:off x="7688485" y="6785596"/>
            <a:ext cx="863507" cy="12525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Big O</a:t>
            </a:r>
          </a:p>
          <a:p>
            <a:pPr/>
            <a:r>
              <a:t>Big Θ</a:t>
            </a:r>
          </a:p>
          <a:p>
            <a:pPr/>
            <a:r>
              <a:t>Big Ω</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Big O &amp; Complexity Readings"/>
          <p:cNvSpPr txBox="1"/>
          <p:nvPr>
            <p:ph type="title"/>
          </p:nvPr>
        </p:nvSpPr>
        <p:spPr>
          <a:prstGeom prst="rect">
            <a:avLst/>
          </a:prstGeom>
        </p:spPr>
        <p:txBody>
          <a:bodyPr/>
          <a:lstStyle>
            <a:lvl1pPr defTabSz="514095">
              <a:spcBef>
                <a:spcPts val="1400"/>
              </a:spcBef>
              <a:defRPr sz="6160"/>
            </a:lvl1pPr>
          </a:lstStyle>
          <a:p>
            <a:pPr/>
            <a:r>
              <a:t>Big O &amp; Complexity Readings</a:t>
            </a:r>
          </a:p>
        </p:txBody>
      </p:sp>
      <p:sp>
        <p:nvSpPr>
          <p:cNvPr id="209" name="In resources folder, see BigO-2a.pdf…"/>
          <p:cNvSpPr txBox="1"/>
          <p:nvPr>
            <p:ph type="body" sz="half" idx="1"/>
          </p:nvPr>
        </p:nvSpPr>
        <p:spPr>
          <a:xfrm>
            <a:off x="355600" y="2625568"/>
            <a:ext cx="5571084" cy="6096001"/>
          </a:xfrm>
          <a:prstGeom prst="rect">
            <a:avLst/>
          </a:prstGeom>
        </p:spPr>
        <p:txBody>
          <a:bodyPr/>
          <a:lstStyle/>
          <a:p>
            <a:pPr/>
            <a:r>
              <a:t>In resources folder, see BigO-2a.pdf</a:t>
            </a:r>
          </a:p>
          <a:p>
            <a:pPr/>
            <a:r>
              <a:t>Sipser, Part 3</a:t>
            </a:r>
          </a:p>
          <a:p>
            <a:pPr/>
            <a:r>
              <a:t>Complexity differences graph</a:t>
            </a:r>
          </a:p>
        </p:txBody>
      </p:sp>
      <p:sp>
        <p:nvSpPr>
          <p:cNvPr id="210" name="Slide Number"/>
          <p:cNvSpPr txBox="1"/>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1" name="Screen Shot 2020-02-10 at 5.30.46 PM.png" descr="Screen Shot 2020-02-10 at 5.30.46 PM.png"/>
          <p:cNvPicPr>
            <a:picLocks noChangeAspect="1"/>
          </p:cNvPicPr>
          <p:nvPr/>
        </p:nvPicPr>
        <p:blipFill>
          <a:blip r:embed="rId2">
            <a:extLst/>
          </a:blip>
          <a:stretch>
            <a:fillRect/>
          </a:stretch>
        </p:blipFill>
        <p:spPr>
          <a:xfrm>
            <a:off x="6177756" y="1875482"/>
            <a:ext cx="5537201" cy="1689101"/>
          </a:xfrm>
          <a:prstGeom prst="rect">
            <a:avLst/>
          </a:prstGeom>
          <a:ln w="12700">
            <a:miter lim="400000"/>
          </a:ln>
        </p:spPr>
      </p:pic>
      <p:pic>
        <p:nvPicPr>
          <p:cNvPr id="212" name="Screen Shot 2020-02-10 at 5.30.56 PM.png" descr="Screen Shot 2020-02-10 at 5.30.56 PM.png"/>
          <p:cNvPicPr>
            <a:picLocks noChangeAspect="1"/>
          </p:cNvPicPr>
          <p:nvPr/>
        </p:nvPicPr>
        <p:blipFill>
          <a:blip r:embed="rId3">
            <a:extLst/>
          </a:blip>
          <a:stretch>
            <a:fillRect/>
          </a:stretch>
        </p:blipFill>
        <p:spPr>
          <a:xfrm>
            <a:off x="5967610" y="3239690"/>
            <a:ext cx="5638801" cy="6273801"/>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UC Berkeley OS"/>
        <a:ea typeface="UC Berkeley OS"/>
        <a:cs typeface="UC Berkeley OS"/>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UC Berkeley OS"/>
        <a:ea typeface="UC Berkeley OS"/>
        <a:cs typeface="UC Berkeley OS"/>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Baker Signet BT"/>
            <a:ea typeface="Baker Signet BT"/>
            <a:cs typeface="Baker Signet BT"/>
            <a:sym typeface="Baker Signet B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